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1040" r:id="rId5"/>
    <p:sldId id="901" r:id="rId6"/>
    <p:sldId id="896" r:id="rId7"/>
    <p:sldId id="888" r:id="rId8"/>
    <p:sldId id="1137" r:id="rId9"/>
    <p:sldId id="930" r:id="rId10"/>
    <p:sldId id="1138" r:id="rId11"/>
    <p:sldId id="1139" r:id="rId12"/>
    <p:sldId id="1140" r:id="rId13"/>
    <p:sldId id="1141" r:id="rId14"/>
    <p:sldId id="1142" r:id="rId15"/>
    <p:sldId id="929" r:id="rId16"/>
    <p:sldId id="1144" r:id="rId17"/>
    <p:sldId id="1143" r:id="rId18"/>
    <p:sldId id="1145" r:id="rId19"/>
    <p:sldId id="1146" r:id="rId20"/>
    <p:sldId id="1147" r:id="rId21"/>
    <p:sldId id="965" r:id="rId22"/>
    <p:sldId id="1149" r:id="rId23"/>
    <p:sldId id="1150" r:id="rId24"/>
    <p:sldId id="1151" r:id="rId25"/>
    <p:sldId id="1148" r:id="rId26"/>
    <p:sldId id="1062" r:id="rId27"/>
    <p:sldId id="93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주의 사항" id="{3CB62C16-4B34-4E8A-A1AB-013775D96876}">
          <p14:sldIdLst>
            <p14:sldId id="1040"/>
            <p14:sldId id="901"/>
            <p14:sldId id="896"/>
            <p14:sldId id="888"/>
            <p14:sldId id="1137"/>
            <p14:sldId id="930"/>
            <p14:sldId id="1138"/>
            <p14:sldId id="1139"/>
            <p14:sldId id="1140"/>
            <p14:sldId id="1141"/>
            <p14:sldId id="1142"/>
            <p14:sldId id="929"/>
            <p14:sldId id="1144"/>
            <p14:sldId id="1143"/>
            <p14:sldId id="1145"/>
            <p14:sldId id="1146"/>
            <p14:sldId id="1147"/>
            <p14:sldId id="965"/>
            <p14:sldId id="1149"/>
            <p14:sldId id="1150"/>
            <p14:sldId id="1151"/>
            <p14:sldId id="1148"/>
            <p14:sldId id="1062"/>
            <p14:sldId id="937"/>
          </p14:sldIdLst>
        </p14:section>
        <p14:section name="제목/목차/간지/엔딩" id="{3A3687A1-1890-49EF-8524-AA6A86554625}">
          <p14:sldIdLst/>
        </p14:section>
        <p14:section name="일반 (22)" id="{71E28F8C-8BE5-4DDC-9B05-84276E16AF96}">
          <p14:sldIdLst/>
        </p14:section>
        <p14:section name="테이블/차트 (6)" id="{30E93F4F-2996-4102-A1D3-ED53080D97F2}">
          <p14:sldIdLst/>
        </p14:section>
        <p14:section name="목업 (4)" id="{88A45C4C-5B5E-4633-9CD9-9836A189A73E}">
          <p14:sldIdLst/>
        </p14:section>
        <p14:section name="인포그래픽 (8)" id="{AF6ACAE5-303D-48C6-8C66-9ABC99093E67}">
          <p14:sldIdLst/>
        </p14:section>
        <p14:section name="추가 슬라이드" id="{C5A6ACE0-6623-4B7F-B7FF-5825C850F50A}">
          <p14:sldIdLst/>
        </p14:section>
        <p14:section name="v3.0" id="{27E93CA0-6BE1-408C-8662-B35ECD5A20A9}">
          <p14:sldIdLst/>
        </p14:section>
        <p14:section name="v4.0" id="{C2088988-E502-49B5-9F5D-9305C9C2C1D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3F2"/>
    <a:srgbClr val="F2F3F5"/>
    <a:srgbClr val="666D88"/>
    <a:srgbClr val="54585A"/>
    <a:srgbClr val="EBECF0"/>
    <a:srgbClr val="ACB0C0"/>
    <a:srgbClr val="232669"/>
    <a:srgbClr val="FFFFFF"/>
    <a:srgbClr val="EBF1EF"/>
    <a:srgbClr val="66B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EF4B1-4B5D-474C-A967-F5AA4ED6F512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D9575-704E-44E0-A6C5-F51EA90CD3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610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8D9575-704E-44E0-A6C5-F51EA90CD3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835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8D9575-704E-44E0-A6C5-F51EA90CD3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158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8D9575-704E-44E0-A6C5-F51EA90CD3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09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8D9575-704E-44E0-A6C5-F51EA90CD3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772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8D9575-704E-44E0-A6C5-F51EA90CD35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210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C5240-6E5F-4B31-A872-6B1D88173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B3524B-0294-4F15-A014-31078A5CE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23BFD-B6DA-40E5-85F5-96858C29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327F3-38A8-47CD-ADF5-70B7BEF1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E68892-173F-49C2-B01B-057F6FF0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225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012F-0176-4E9E-8700-0A0661D1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44D9DD-C0EB-44F5-B29E-F1D91F062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55FA84-58BD-405C-A3D0-2D1C801F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9AD9DF-4C08-4AB6-85B1-811532DC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41720-229A-42D9-92F1-4F412641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80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358877-40B7-4CD8-BD21-C64282B49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464B73-2104-487F-AB09-8F0C304FA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C7A8D-D54D-46D6-940A-CCED9005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12525-0282-48F3-B811-88DF975C4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758BC-D937-4CBB-AAF4-8C889F7E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08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38C5C-E1D4-4FD4-94E2-2C9367C3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6C627-F473-457A-9988-D2518BDD7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127FAB-7C0D-4D39-9FDB-9156C1E25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1BE85-1D52-4222-8F0B-4A1425F1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A6672B-DE71-4047-B18E-C4C65671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784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D60C4-582A-4CF1-A15C-FCF832E0C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582967-D20C-440E-8126-8F5DD4C4C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98925E-A4C3-40BA-9A75-B193A27F2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57A671-02F1-40CD-B237-585556E0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8B085-B420-487E-9936-803F2298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378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03FA-8EEF-4F05-B413-65FDB4E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62A8C-BEB1-49C5-825E-C0AB99C34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722A3A-B392-46CB-A8F8-7ACC2675F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E26B4D-9BD0-4CE0-884C-85B277871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3ACB10-C8DA-4824-9258-EC01B11E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4BF8EF-E3F1-4E89-9B15-C65EB8544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52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333EB-8D51-48C7-9283-B91E716AF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5FAA0A-7372-4878-930C-AA5DB59B9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9567D0-0E36-4333-8755-6763A6B5C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12B81F-3A8F-4FA9-A349-BC760E099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A737BE-04FE-41AD-8853-5E082D077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2D02A6-1F38-4348-BCA9-243102CE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C7BA1F-07EB-4F98-88C2-DF17E527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37B95F-E6BF-4C68-9914-C6EB433B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627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59459-2BD6-4CA1-A326-D1941AA9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1E9E54-E330-4369-B561-5CB7820CB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D9DFCA-C33C-4112-8560-3D9E80047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44E907-6E16-42E6-9B51-B97F5ECB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32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9293E6-A76A-4C10-919A-8EBBB259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8C94CC-6044-47D7-9BE2-FCE54A2C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6CB197-A78B-48EB-AB8B-361109FE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537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 userDrawn="1">
          <p15:clr>
            <a:srgbClr val="FBAE40"/>
          </p15:clr>
        </p15:guide>
        <p15:guide id="2" pos="710" userDrawn="1">
          <p15:clr>
            <a:srgbClr val="FBAE40"/>
          </p15:clr>
        </p15:guide>
        <p15:guide id="3" orient="horz" pos="3861" userDrawn="1">
          <p15:clr>
            <a:srgbClr val="FBAE40"/>
          </p15:clr>
        </p15:guide>
        <p15:guide id="4" pos="697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91618-825B-4DD2-B25C-CDF6380B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DA5AAB-9976-4EFF-B30E-317533B84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2D278B-2CB5-4A7A-8C3F-ECBF42D40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B4FC51-4A28-4B0B-8034-8AC5D89E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F36C31-31E3-4916-8883-120ABA17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08448D-052E-4F7D-8ABB-379FA2B8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83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730BE-A2C3-4403-AD32-EE0574ED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0AFB0B-E563-44AB-884E-F93C2C328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063B5A-592D-42A6-80FE-56278D966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F7A140-2103-492C-A9E6-6E4B4C293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D789ED-38DF-4025-80BE-1EB38C3F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9687CD-6E39-4BEE-AC80-5FE005DEB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88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FC97E8-EE6B-4430-BA61-A881F32DB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9268BD-794A-44AD-B17F-0CCCF4ED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4BA6B-5D02-4CA1-8E4B-F87C8CC49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FAFCD-FAAF-4E36-AC9C-2E78EABD98E4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ACB934-C17E-4823-AAF4-A7E279FAE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21BA0-C6B4-456E-AD7C-D64840BE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02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실내, 사람, 사무용품, 컴퓨터이(가) 표시된 사진&#10;&#10;자동 생성된 설명">
            <a:extLst>
              <a:ext uri="{FF2B5EF4-FFF2-40B4-BE49-F238E27FC236}">
                <a16:creationId xmlns:a16="http://schemas.microsoft.com/office/drawing/2014/main" id="{537754E4-7C87-8DF8-82F9-A6C001FCE8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806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A85904B-8C95-581D-603D-D9C69DC7B795}"/>
              </a:ext>
            </a:extLst>
          </p:cNvPr>
          <p:cNvSpPr/>
          <p:nvPr/>
        </p:nvSpPr>
        <p:spPr>
          <a:xfrm>
            <a:off x="0" y="8069"/>
            <a:ext cx="12192000" cy="6968425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2CAA864-0C1E-4C31-81BD-F07297337BC6}"/>
              </a:ext>
            </a:extLst>
          </p:cNvPr>
          <p:cNvCxnSpPr>
            <a:cxnSpLocks/>
          </p:cNvCxnSpPr>
          <p:nvPr/>
        </p:nvCxnSpPr>
        <p:spPr>
          <a:xfrm>
            <a:off x="2720599" y="2786662"/>
            <a:ext cx="0" cy="121477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1E0D69-EED5-42D7-B913-28C54A45F426}"/>
              </a:ext>
            </a:extLst>
          </p:cNvPr>
          <p:cNvSpPr txBox="1"/>
          <p:nvPr/>
        </p:nvSpPr>
        <p:spPr>
          <a:xfrm>
            <a:off x="3276120" y="2786662"/>
            <a:ext cx="4342343" cy="743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4800" spc="-150" dirty="0">
                <a:solidFill>
                  <a:schemeClr val="bg1"/>
                </a:solidFill>
              </a:rPr>
              <a:t>JUST DO FITTIES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867217-163B-44DF-BBDE-6C17E21EA8ED}"/>
              </a:ext>
            </a:extLst>
          </p:cNvPr>
          <p:cNvSpPr txBox="1"/>
          <p:nvPr/>
        </p:nvSpPr>
        <p:spPr>
          <a:xfrm>
            <a:off x="3276120" y="3629608"/>
            <a:ext cx="2916504" cy="3718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2400" spc="-150" dirty="0">
                <a:solidFill>
                  <a:schemeClr val="accent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Better health with </a:t>
            </a:r>
            <a:r>
              <a:rPr lang="en-US" altLang="ko-KR" sz="2400" spc="-150" dirty="0" err="1">
                <a:solidFill>
                  <a:schemeClr val="accent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Fitties</a:t>
            </a:r>
            <a:endParaRPr lang="en-US" altLang="ko-KR" sz="2400" spc="-150" dirty="0">
              <a:solidFill>
                <a:schemeClr val="accent1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6073A-EEEA-A67C-D65C-977B487C21FF}"/>
              </a:ext>
            </a:extLst>
          </p:cNvPr>
          <p:cNvSpPr txBox="1"/>
          <p:nvPr/>
        </p:nvSpPr>
        <p:spPr>
          <a:xfrm>
            <a:off x="9895840" y="6340897"/>
            <a:ext cx="32308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20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성민기</a:t>
            </a:r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</a:t>
            </a:r>
            <a:r>
              <a:rPr lang="ko-KR" altLang="en-US" sz="20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윤여준</a:t>
            </a:r>
            <a:endParaRPr lang="en-US" altLang="ko-KR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664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7822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ea typeface="G마켓 산스 TTF Medium" panose="02000000000000000000" pitchFamily="2" charset="-127"/>
                <a:cs typeface="+mn-cs"/>
              </a:rPr>
              <a:t>Mock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ea typeface="G마켓 산스 TTF Medium" panose="02000000000000000000" pitchFamily="2" charset="-127"/>
                <a:cs typeface="+mn-cs"/>
              </a:rPr>
              <a:t>up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306173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ea typeface="G마켓 산스 TTF Bold" panose="02000000000000000000" pitchFamily="2" charset="-127"/>
                <a:cs typeface="+mn-cs"/>
              </a:rPr>
              <a:t>프로젝트 진행 계획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7" name="그림 6" descr="구름, 하늘, 타워 블록, 건물이(가) 표시된 사진&#10;&#10;자동 생성된 설명">
            <a:extLst>
              <a:ext uri="{FF2B5EF4-FFF2-40B4-BE49-F238E27FC236}">
                <a16:creationId xmlns:a16="http://schemas.microsoft.com/office/drawing/2014/main" id="{FB70DA5D-D228-29A0-B29E-47492C8E56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35693" y="1752055"/>
            <a:ext cx="6830136" cy="3841952"/>
          </a:xfrm>
          <a:custGeom>
            <a:avLst/>
            <a:gdLst>
              <a:gd name="connsiteX0" fmla="*/ 0 w 5565102"/>
              <a:gd name="connsiteY0" fmla="*/ 0 h 3130370"/>
              <a:gd name="connsiteX1" fmla="*/ 5565102 w 5565102"/>
              <a:gd name="connsiteY1" fmla="*/ 0 h 3130370"/>
              <a:gd name="connsiteX2" fmla="*/ 5565102 w 5565102"/>
              <a:gd name="connsiteY2" fmla="*/ 3130370 h 3130370"/>
              <a:gd name="connsiteX3" fmla="*/ 0 w 5565102"/>
              <a:gd name="connsiteY3" fmla="*/ 3130370 h 3130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5102" h="3130370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pic>
      <p:grpSp>
        <p:nvGrpSpPr>
          <p:cNvPr id="8" name="Group 424">
            <a:extLst>
              <a:ext uri="{FF2B5EF4-FFF2-40B4-BE49-F238E27FC236}">
                <a16:creationId xmlns:a16="http://schemas.microsoft.com/office/drawing/2014/main" id="{E7ED619C-298C-6E27-B4BC-8BF0D335CA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42522" y="1609484"/>
            <a:ext cx="7138357" cy="5683459"/>
            <a:chOff x="1287737" y="1687513"/>
            <a:chExt cx="4857750" cy="386715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9326247-A5EC-7A26-2AF1-4E8B25D47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6187" y="5013326"/>
              <a:ext cx="1758950" cy="541338"/>
            </a:xfrm>
            <a:custGeom>
              <a:avLst/>
              <a:gdLst>
                <a:gd name="T0" fmla="*/ 2147483647 w 468"/>
                <a:gd name="T1" fmla="*/ 1286038642 h 144"/>
                <a:gd name="T2" fmla="*/ 2147483647 w 468"/>
                <a:gd name="T3" fmla="*/ 0 h 144"/>
                <a:gd name="T4" fmla="*/ 2147483647 w 468"/>
                <a:gd name="T5" fmla="*/ 0 h 144"/>
                <a:gd name="T6" fmla="*/ 2147483647 w 468"/>
                <a:gd name="T7" fmla="*/ 0 h 144"/>
                <a:gd name="T8" fmla="*/ 1440839382 w 468"/>
                <a:gd name="T9" fmla="*/ 0 h 144"/>
                <a:gd name="T10" fmla="*/ 1017063978 w 468"/>
                <a:gd name="T11" fmla="*/ 1286038642 h 144"/>
                <a:gd name="T12" fmla="*/ 1087692585 w 468"/>
                <a:gd name="T13" fmla="*/ 2035047432 h 144"/>
                <a:gd name="T14" fmla="*/ 2147483647 w 468"/>
                <a:gd name="T15" fmla="*/ 2035047432 h 144"/>
                <a:gd name="T16" fmla="*/ 2147483647 w 468"/>
                <a:gd name="T17" fmla="*/ 2035047432 h 144"/>
                <a:gd name="T18" fmla="*/ 2147483647 w 468"/>
                <a:gd name="T19" fmla="*/ 2035047432 h 144"/>
                <a:gd name="T20" fmla="*/ 2147483647 w 468"/>
                <a:gd name="T21" fmla="*/ 1286038642 h 1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68" h="144">
                  <a:moveTo>
                    <a:pt x="395" y="91"/>
                  </a:moveTo>
                  <a:cubicBezTo>
                    <a:pt x="367" y="62"/>
                    <a:pt x="366" y="0"/>
                    <a:pt x="366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1" y="62"/>
                    <a:pt x="72" y="91"/>
                  </a:cubicBezTo>
                  <a:cubicBezTo>
                    <a:pt x="44" y="120"/>
                    <a:pt x="0" y="144"/>
                    <a:pt x="77" y="144"/>
                  </a:cubicBezTo>
                  <a:cubicBezTo>
                    <a:pt x="138" y="144"/>
                    <a:pt x="205" y="144"/>
                    <a:pt x="229" y="144"/>
                  </a:cubicBezTo>
                  <a:cubicBezTo>
                    <a:pt x="235" y="144"/>
                    <a:pt x="239" y="144"/>
                    <a:pt x="239" y="144"/>
                  </a:cubicBezTo>
                  <a:cubicBezTo>
                    <a:pt x="263" y="144"/>
                    <a:pt x="329" y="144"/>
                    <a:pt x="391" y="144"/>
                  </a:cubicBezTo>
                  <a:cubicBezTo>
                    <a:pt x="468" y="144"/>
                    <a:pt x="423" y="120"/>
                    <a:pt x="395" y="91"/>
                  </a:cubicBezTo>
                  <a:close/>
                </a:path>
              </a:pathLst>
            </a:custGeom>
            <a:gradFill rotWithShape="1">
              <a:gsLst>
                <a:gs pos="0">
                  <a:srgbClr val="6D6F73"/>
                </a:gs>
                <a:gs pos="19000">
                  <a:srgbClr val="E0E1E2"/>
                </a:gs>
                <a:gs pos="38000">
                  <a:srgbClr val="A7A9AC"/>
                </a:gs>
                <a:gs pos="63000">
                  <a:srgbClr val="6D6F73"/>
                </a:gs>
                <a:gs pos="100000">
                  <a:srgbClr val="A7A9AC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F7878F1-DD03-E40D-AC17-AE55EEB78B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7737" y="1687513"/>
              <a:ext cx="4857750" cy="2905125"/>
            </a:xfrm>
            <a:custGeom>
              <a:avLst/>
              <a:gdLst>
                <a:gd name="T0" fmla="*/ 2147483647 w 1292"/>
                <a:gd name="T1" fmla="*/ 0 h 772"/>
                <a:gd name="T2" fmla="*/ 2147483647 w 1292"/>
                <a:gd name="T3" fmla="*/ 0 h 772"/>
                <a:gd name="T4" fmla="*/ 2147483647 w 1292"/>
                <a:gd name="T5" fmla="*/ 0 h 772"/>
                <a:gd name="T6" fmla="*/ 579602516 w 1292"/>
                <a:gd name="T7" fmla="*/ 0 h 772"/>
                <a:gd name="T8" fmla="*/ 0 w 1292"/>
                <a:gd name="T9" fmla="*/ 509796754 h 772"/>
                <a:gd name="T10" fmla="*/ 0 w 1292"/>
                <a:gd name="T11" fmla="*/ 2147483647 h 772"/>
                <a:gd name="T12" fmla="*/ 2147483647 w 1292"/>
                <a:gd name="T13" fmla="*/ 2147483647 h 772"/>
                <a:gd name="T14" fmla="*/ 2147483647 w 1292"/>
                <a:gd name="T15" fmla="*/ 509796754 h 772"/>
                <a:gd name="T16" fmla="*/ 2147483647 w 1292"/>
                <a:gd name="T17" fmla="*/ 0 h 772"/>
                <a:gd name="T18" fmla="*/ 2147483647 w 1292"/>
                <a:gd name="T19" fmla="*/ 2147483647 h 772"/>
                <a:gd name="T20" fmla="*/ 791651576 w 1292"/>
                <a:gd name="T21" fmla="*/ 2147483647 h 772"/>
                <a:gd name="T22" fmla="*/ 791651576 w 1292"/>
                <a:gd name="T23" fmla="*/ 679731514 h 772"/>
                <a:gd name="T24" fmla="*/ 2147483647 w 1292"/>
                <a:gd name="T25" fmla="*/ 679731514 h 772"/>
                <a:gd name="T26" fmla="*/ 2147483647 w 1292"/>
                <a:gd name="T27" fmla="*/ 2147483647 h 7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2" h="772">
                  <a:moveTo>
                    <a:pt x="1254" y="0"/>
                  </a:moveTo>
                  <a:cubicBezTo>
                    <a:pt x="658" y="0"/>
                    <a:pt x="658" y="0"/>
                    <a:pt x="658" y="0"/>
                  </a:cubicBezTo>
                  <a:cubicBezTo>
                    <a:pt x="637" y="0"/>
                    <a:pt x="637" y="0"/>
                    <a:pt x="63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0" y="15"/>
                    <a:pt x="0" y="36"/>
                  </a:cubicBezTo>
                  <a:cubicBezTo>
                    <a:pt x="0" y="772"/>
                    <a:pt x="0" y="772"/>
                    <a:pt x="0" y="772"/>
                  </a:cubicBezTo>
                  <a:cubicBezTo>
                    <a:pt x="1292" y="772"/>
                    <a:pt x="1292" y="772"/>
                    <a:pt x="1292" y="772"/>
                  </a:cubicBezTo>
                  <a:cubicBezTo>
                    <a:pt x="1292" y="36"/>
                    <a:pt x="1292" y="36"/>
                    <a:pt x="1292" y="36"/>
                  </a:cubicBezTo>
                  <a:cubicBezTo>
                    <a:pt x="1292" y="15"/>
                    <a:pt x="1275" y="0"/>
                    <a:pt x="1254" y="0"/>
                  </a:cubicBezTo>
                  <a:close/>
                  <a:moveTo>
                    <a:pt x="1236" y="716"/>
                  </a:moveTo>
                  <a:cubicBezTo>
                    <a:pt x="56" y="716"/>
                    <a:pt x="56" y="716"/>
                    <a:pt x="56" y="716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1236" y="48"/>
                    <a:pt x="1236" y="48"/>
                    <a:pt x="1236" y="48"/>
                  </a:cubicBezTo>
                  <a:lnTo>
                    <a:pt x="1236" y="71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A0C3227-15B6-0045-F361-C80ED9F1E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37" y="4592638"/>
              <a:ext cx="4857750" cy="420688"/>
            </a:xfrm>
            <a:custGeom>
              <a:avLst/>
              <a:gdLst>
                <a:gd name="T0" fmla="*/ 0 w 1292"/>
                <a:gd name="T1" fmla="*/ 987602641 h 112"/>
                <a:gd name="T2" fmla="*/ 579602516 w 1292"/>
                <a:gd name="T3" fmla="*/ 1580164226 h 112"/>
                <a:gd name="T4" fmla="*/ 2147483647 w 1292"/>
                <a:gd name="T5" fmla="*/ 1580164226 h 112"/>
                <a:gd name="T6" fmla="*/ 2147483647 w 1292"/>
                <a:gd name="T7" fmla="*/ 1580164226 h 112"/>
                <a:gd name="T8" fmla="*/ 2147483647 w 1292"/>
                <a:gd name="T9" fmla="*/ 1580164226 h 112"/>
                <a:gd name="T10" fmla="*/ 2147483647 w 1292"/>
                <a:gd name="T11" fmla="*/ 987602641 h 112"/>
                <a:gd name="T12" fmla="*/ 2147483647 w 1292"/>
                <a:gd name="T13" fmla="*/ 0 h 112"/>
                <a:gd name="T14" fmla="*/ 0 w 1292"/>
                <a:gd name="T15" fmla="*/ 0 h 112"/>
                <a:gd name="T16" fmla="*/ 0 w 1292"/>
                <a:gd name="T17" fmla="*/ 987602641 h 1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92" h="112">
                  <a:moveTo>
                    <a:pt x="0" y="70"/>
                  </a:moveTo>
                  <a:cubicBezTo>
                    <a:pt x="0" y="91"/>
                    <a:pt x="20" y="112"/>
                    <a:pt x="41" y="112"/>
                  </a:cubicBezTo>
                  <a:cubicBezTo>
                    <a:pt x="637" y="112"/>
                    <a:pt x="637" y="112"/>
                    <a:pt x="637" y="112"/>
                  </a:cubicBezTo>
                  <a:cubicBezTo>
                    <a:pt x="658" y="112"/>
                    <a:pt x="658" y="112"/>
                    <a:pt x="658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75" y="112"/>
                    <a:pt x="1292" y="91"/>
                    <a:pt x="1292" y="70"/>
                  </a:cubicBezTo>
                  <a:cubicBezTo>
                    <a:pt x="1292" y="0"/>
                    <a:pt x="1292" y="0"/>
                    <a:pt x="12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adFill rotWithShape="1">
              <a:gsLst>
                <a:gs pos="0">
                  <a:srgbClr val="898A8F"/>
                </a:gs>
                <a:gs pos="100000">
                  <a:srgbClr val="DBDDE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56D1FEA-D5DD-1F15-F925-AAC25CEA4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880" y="1884680"/>
            <a:ext cx="6532880" cy="38779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8424D4-930E-4EA8-F81F-96EC65A6F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35" y="1884680"/>
            <a:ext cx="6532879" cy="38779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23FBE2-E18E-7AAB-21FA-CD361C2F6D4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165" y="1884680"/>
            <a:ext cx="6532879" cy="387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88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D0BA83A-C859-9AD0-C09E-83DCAB498E9A}"/>
              </a:ext>
            </a:extLst>
          </p:cNvPr>
          <p:cNvGrpSpPr/>
          <p:nvPr/>
        </p:nvGrpSpPr>
        <p:grpSpPr>
          <a:xfrm>
            <a:off x="1020464" y="1690624"/>
            <a:ext cx="10251328" cy="4750816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ACA3015-4AA1-E308-3A7F-8580DF20D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A240DE4C-CAE3-BB8F-D62D-BB8C403AD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8608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ea typeface="G마켓 산스 TTF Medium" panose="02000000000000000000" pitchFamily="2" charset="-127"/>
                <a:cs typeface="+mn-cs"/>
              </a:rPr>
              <a:t>전체 일정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306173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ea typeface="G마켓 산스 TTF Bold" panose="02000000000000000000" pitchFamily="2" charset="-127"/>
                <a:cs typeface="+mn-cs"/>
              </a:rPr>
              <a:t>프로젝트 진행 계획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ea typeface="G마켓 산스 TTF Bold" panose="02000000000000000000" pitchFamily="2" charset="-127"/>
              <a:cs typeface="+mn-cs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42C236F-68B2-468E-B7AF-9A8E32BAA6FB}"/>
              </a:ext>
            </a:extLst>
          </p:cNvPr>
          <p:cNvGraphicFramePr>
            <a:graphicFrameLocks noGrp="1"/>
          </p:cNvGraphicFramePr>
          <p:nvPr/>
        </p:nvGraphicFramePr>
        <p:xfrm>
          <a:off x="1570378" y="2378257"/>
          <a:ext cx="8456124" cy="33630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0249">
                  <a:extLst>
                    <a:ext uri="{9D8B030D-6E8A-4147-A177-3AD203B41FA5}">
                      <a16:colId xmlns:a16="http://schemas.microsoft.com/office/drawing/2014/main" val="2654866281"/>
                    </a:ext>
                  </a:extLst>
                </a:gridCol>
                <a:gridCol w="1092313">
                  <a:extLst>
                    <a:ext uri="{9D8B030D-6E8A-4147-A177-3AD203B41FA5}">
                      <a16:colId xmlns:a16="http://schemas.microsoft.com/office/drawing/2014/main" val="890239005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191591469"/>
                    </a:ext>
                  </a:extLst>
                </a:gridCol>
                <a:gridCol w="2898254">
                  <a:extLst>
                    <a:ext uri="{9D8B030D-6E8A-4147-A177-3AD203B41FA5}">
                      <a16:colId xmlns:a16="http://schemas.microsoft.com/office/drawing/2014/main" val="3422017365"/>
                    </a:ext>
                  </a:extLst>
                </a:gridCol>
                <a:gridCol w="1215128">
                  <a:extLst>
                    <a:ext uri="{9D8B030D-6E8A-4147-A177-3AD203B41FA5}">
                      <a16:colId xmlns:a16="http://schemas.microsoft.com/office/drawing/2014/main" val="681747403"/>
                    </a:ext>
                  </a:extLst>
                </a:gridCol>
              </a:tblGrid>
              <a:tr h="560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01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02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03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04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05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1826247669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￦</a:t>
                      </a:r>
                      <a:r>
                        <a:rPr lang="en-US" altLang="ko-KR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789,000</a:t>
                      </a:r>
                      <a:endParaRPr lang="ko-KR" altLang="en-US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내용을 아주 상세히 입력해 주세요</a:t>
                      </a: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 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3067116789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미완료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712144886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진행중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1854947286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029253141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93742661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45AD0138-2E08-BBC6-E8E9-1E96BC4A0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52" y="1788159"/>
            <a:ext cx="9810096" cy="45703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5AF67B-1EBC-96DA-F52C-9C8F98E6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953" y="1729551"/>
            <a:ext cx="9810096" cy="46289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52CFB7-F4C9-74DF-474A-B7182ABE8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" y="1705223"/>
            <a:ext cx="9928554" cy="465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7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D0BA83A-C859-9AD0-C09E-83DCAB498E9A}"/>
              </a:ext>
            </a:extLst>
          </p:cNvPr>
          <p:cNvGrpSpPr/>
          <p:nvPr/>
        </p:nvGrpSpPr>
        <p:grpSpPr>
          <a:xfrm>
            <a:off x="1020464" y="1690624"/>
            <a:ext cx="10251328" cy="4750816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ACA3015-4AA1-E308-3A7F-8580DF20D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A240DE4C-CAE3-BB8F-D62D-BB8C403AD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8608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 err="1"/>
              <a:t>간트</a:t>
            </a:r>
            <a:r>
              <a:rPr lang="ko-KR" altLang="en-US" dirty="0"/>
              <a:t> 차트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306173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프로젝트 진행 계획</a:t>
            </a: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42C236F-68B2-468E-B7AF-9A8E32BAA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434799"/>
              </p:ext>
            </p:extLst>
          </p:nvPr>
        </p:nvGraphicFramePr>
        <p:xfrm>
          <a:off x="1570378" y="2378257"/>
          <a:ext cx="8456124" cy="33630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0249">
                  <a:extLst>
                    <a:ext uri="{9D8B030D-6E8A-4147-A177-3AD203B41FA5}">
                      <a16:colId xmlns:a16="http://schemas.microsoft.com/office/drawing/2014/main" val="2654866281"/>
                    </a:ext>
                  </a:extLst>
                </a:gridCol>
                <a:gridCol w="1092313">
                  <a:extLst>
                    <a:ext uri="{9D8B030D-6E8A-4147-A177-3AD203B41FA5}">
                      <a16:colId xmlns:a16="http://schemas.microsoft.com/office/drawing/2014/main" val="890239005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191591469"/>
                    </a:ext>
                  </a:extLst>
                </a:gridCol>
                <a:gridCol w="2898254">
                  <a:extLst>
                    <a:ext uri="{9D8B030D-6E8A-4147-A177-3AD203B41FA5}">
                      <a16:colId xmlns:a16="http://schemas.microsoft.com/office/drawing/2014/main" val="3422017365"/>
                    </a:ext>
                  </a:extLst>
                </a:gridCol>
                <a:gridCol w="1215128">
                  <a:extLst>
                    <a:ext uri="{9D8B030D-6E8A-4147-A177-3AD203B41FA5}">
                      <a16:colId xmlns:a16="http://schemas.microsoft.com/office/drawing/2014/main" val="681747403"/>
                    </a:ext>
                  </a:extLst>
                </a:gridCol>
              </a:tblGrid>
              <a:tr h="560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01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02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03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04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05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1826247669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￦</a:t>
                      </a:r>
                      <a:r>
                        <a:rPr lang="en-US" altLang="ko-KR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789,000</a:t>
                      </a:r>
                      <a:endParaRPr lang="ko-KR" altLang="en-US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내용을 아주 상세히 입력해 주세요</a:t>
                      </a: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 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3067116789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미완료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712144886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진행중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1854947286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029253141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93742661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45AD0138-2E08-BBC6-E8E9-1E96BC4A0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52" y="1788159"/>
            <a:ext cx="9810096" cy="45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19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D0BA83A-C859-9AD0-C09E-83DCAB498E9A}"/>
              </a:ext>
            </a:extLst>
          </p:cNvPr>
          <p:cNvGrpSpPr/>
          <p:nvPr/>
        </p:nvGrpSpPr>
        <p:grpSpPr>
          <a:xfrm>
            <a:off x="1020464" y="1690624"/>
            <a:ext cx="10251328" cy="4750816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ACA3015-4AA1-E308-3A7F-8580DF20D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A240DE4C-CAE3-BB8F-D62D-BB8C403AD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59631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ea typeface="G마켓 산스 TTF Medium" panose="02000000000000000000" pitchFamily="2" charset="-127"/>
                <a:cs typeface="+mn-cs"/>
              </a:rPr>
              <a:t>회의록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306173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ea typeface="G마켓 산스 TTF Bold" panose="02000000000000000000" pitchFamily="2" charset="-127"/>
                <a:cs typeface="+mn-cs"/>
              </a:rPr>
              <a:t>프로젝트 진행 계획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ea typeface="G마켓 산스 TTF Bold" panose="02000000000000000000" pitchFamily="2" charset="-127"/>
              <a:cs typeface="+mn-cs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42C236F-68B2-468E-B7AF-9A8E32BAA6FB}"/>
              </a:ext>
            </a:extLst>
          </p:cNvPr>
          <p:cNvGraphicFramePr>
            <a:graphicFrameLocks noGrp="1"/>
          </p:cNvGraphicFramePr>
          <p:nvPr/>
        </p:nvGraphicFramePr>
        <p:xfrm>
          <a:off x="1570378" y="2378257"/>
          <a:ext cx="8456124" cy="33630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0249">
                  <a:extLst>
                    <a:ext uri="{9D8B030D-6E8A-4147-A177-3AD203B41FA5}">
                      <a16:colId xmlns:a16="http://schemas.microsoft.com/office/drawing/2014/main" val="2654866281"/>
                    </a:ext>
                  </a:extLst>
                </a:gridCol>
                <a:gridCol w="1092313">
                  <a:extLst>
                    <a:ext uri="{9D8B030D-6E8A-4147-A177-3AD203B41FA5}">
                      <a16:colId xmlns:a16="http://schemas.microsoft.com/office/drawing/2014/main" val="890239005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191591469"/>
                    </a:ext>
                  </a:extLst>
                </a:gridCol>
                <a:gridCol w="2898254">
                  <a:extLst>
                    <a:ext uri="{9D8B030D-6E8A-4147-A177-3AD203B41FA5}">
                      <a16:colId xmlns:a16="http://schemas.microsoft.com/office/drawing/2014/main" val="3422017365"/>
                    </a:ext>
                  </a:extLst>
                </a:gridCol>
                <a:gridCol w="1215128">
                  <a:extLst>
                    <a:ext uri="{9D8B030D-6E8A-4147-A177-3AD203B41FA5}">
                      <a16:colId xmlns:a16="http://schemas.microsoft.com/office/drawing/2014/main" val="681747403"/>
                    </a:ext>
                  </a:extLst>
                </a:gridCol>
              </a:tblGrid>
              <a:tr h="560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01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02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03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04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05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1826247669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￦</a:t>
                      </a:r>
                      <a:r>
                        <a:rPr lang="en-US" altLang="ko-KR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789,000</a:t>
                      </a:r>
                      <a:endParaRPr lang="ko-KR" altLang="en-US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내용을 아주 상세히 입력해 주세요</a:t>
                      </a: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 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3067116789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미완료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712144886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진행중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1854947286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029253141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93742661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45AD0138-2E08-BBC6-E8E9-1E96BC4A0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52" y="1788159"/>
            <a:ext cx="9810096" cy="45703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5AF67B-1EBC-96DA-F52C-9C8F98E6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25" y="1709230"/>
            <a:ext cx="5844865" cy="46289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C40C22-D998-4F28-B90E-0B784C651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185" y="1709230"/>
            <a:ext cx="4680351" cy="46199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DE8D66-49D4-E98F-F69A-1932D48F3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649" y="1709230"/>
            <a:ext cx="5354535" cy="46492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1C2502-8D13-B654-03D9-6B034A9B3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7369" y="1728373"/>
            <a:ext cx="4564167" cy="464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D0BA83A-C859-9AD0-C09E-83DCAB498E9A}"/>
              </a:ext>
            </a:extLst>
          </p:cNvPr>
          <p:cNvGrpSpPr/>
          <p:nvPr/>
        </p:nvGrpSpPr>
        <p:grpSpPr>
          <a:xfrm>
            <a:off x="1020464" y="1690624"/>
            <a:ext cx="10251328" cy="4750816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ACA3015-4AA1-E308-3A7F-8580DF20D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A240DE4C-CAE3-BB8F-D62D-BB8C403AD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595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ea typeface="G마켓 산스 TTF Medium" panose="02000000000000000000" pitchFamily="2" charset="-127"/>
                <a:cs typeface="+mn-cs"/>
              </a:rPr>
              <a:t>작업 리스트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306173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ea typeface="G마켓 산스 TTF Bold" panose="02000000000000000000" pitchFamily="2" charset="-127"/>
                <a:cs typeface="+mn-cs"/>
              </a:rPr>
              <a:t>프로젝트 진행 계획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ea typeface="G마켓 산스 TTF Bold" panose="02000000000000000000" pitchFamily="2" charset="-127"/>
              <a:cs typeface="+mn-cs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42C236F-68B2-468E-B7AF-9A8E32BAA6FB}"/>
              </a:ext>
            </a:extLst>
          </p:cNvPr>
          <p:cNvGraphicFramePr>
            <a:graphicFrameLocks noGrp="1"/>
          </p:cNvGraphicFramePr>
          <p:nvPr/>
        </p:nvGraphicFramePr>
        <p:xfrm>
          <a:off x="1570378" y="2378257"/>
          <a:ext cx="8456124" cy="33630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0249">
                  <a:extLst>
                    <a:ext uri="{9D8B030D-6E8A-4147-A177-3AD203B41FA5}">
                      <a16:colId xmlns:a16="http://schemas.microsoft.com/office/drawing/2014/main" val="2654866281"/>
                    </a:ext>
                  </a:extLst>
                </a:gridCol>
                <a:gridCol w="1092313">
                  <a:extLst>
                    <a:ext uri="{9D8B030D-6E8A-4147-A177-3AD203B41FA5}">
                      <a16:colId xmlns:a16="http://schemas.microsoft.com/office/drawing/2014/main" val="890239005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191591469"/>
                    </a:ext>
                  </a:extLst>
                </a:gridCol>
                <a:gridCol w="2898254">
                  <a:extLst>
                    <a:ext uri="{9D8B030D-6E8A-4147-A177-3AD203B41FA5}">
                      <a16:colId xmlns:a16="http://schemas.microsoft.com/office/drawing/2014/main" val="3422017365"/>
                    </a:ext>
                  </a:extLst>
                </a:gridCol>
                <a:gridCol w="1215128">
                  <a:extLst>
                    <a:ext uri="{9D8B030D-6E8A-4147-A177-3AD203B41FA5}">
                      <a16:colId xmlns:a16="http://schemas.microsoft.com/office/drawing/2014/main" val="681747403"/>
                    </a:ext>
                  </a:extLst>
                </a:gridCol>
              </a:tblGrid>
              <a:tr h="560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01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02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03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04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05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1826247669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￦</a:t>
                      </a:r>
                      <a:r>
                        <a:rPr lang="en-US" altLang="ko-KR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789,000</a:t>
                      </a:r>
                      <a:endParaRPr lang="ko-KR" altLang="en-US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내용을 아주 상세히 입력해 주세요</a:t>
                      </a: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 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3067116789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미완료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712144886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진행중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1854947286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029253141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93742661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45AD0138-2E08-BBC6-E8E9-1E96BC4A0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52" y="1788159"/>
            <a:ext cx="9810096" cy="45703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5AF67B-1EBC-96DA-F52C-9C8F98E6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25" y="1709230"/>
            <a:ext cx="5844865" cy="46289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C40C22-D998-4F28-B90E-0B784C651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185" y="1709230"/>
            <a:ext cx="4680351" cy="461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52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D0BA83A-C859-9AD0-C09E-83DCAB498E9A}"/>
              </a:ext>
            </a:extLst>
          </p:cNvPr>
          <p:cNvGrpSpPr/>
          <p:nvPr/>
        </p:nvGrpSpPr>
        <p:grpSpPr>
          <a:xfrm>
            <a:off x="1020464" y="1690624"/>
            <a:ext cx="10251328" cy="4750816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ACA3015-4AA1-E308-3A7F-8580DF20D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A240DE4C-CAE3-BB8F-D62D-BB8C403AD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4571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ea typeface="G마켓 산스 TTF Medium" panose="02000000000000000000" pitchFamily="2" charset="-127"/>
                <a:cs typeface="+mn-cs"/>
              </a:rPr>
              <a:t>수정사항 리스트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306173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ea typeface="G마켓 산스 TTF Bold" panose="02000000000000000000" pitchFamily="2" charset="-127"/>
                <a:cs typeface="+mn-cs"/>
              </a:rPr>
              <a:t>프로젝트 진행 계획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ea typeface="G마켓 산스 TTF Bold" panose="02000000000000000000" pitchFamily="2" charset="-127"/>
              <a:cs typeface="+mn-cs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42C236F-68B2-468E-B7AF-9A8E32BAA6FB}"/>
              </a:ext>
            </a:extLst>
          </p:cNvPr>
          <p:cNvGraphicFramePr>
            <a:graphicFrameLocks noGrp="1"/>
          </p:cNvGraphicFramePr>
          <p:nvPr/>
        </p:nvGraphicFramePr>
        <p:xfrm>
          <a:off x="1570378" y="2378257"/>
          <a:ext cx="8456124" cy="33630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0249">
                  <a:extLst>
                    <a:ext uri="{9D8B030D-6E8A-4147-A177-3AD203B41FA5}">
                      <a16:colId xmlns:a16="http://schemas.microsoft.com/office/drawing/2014/main" val="2654866281"/>
                    </a:ext>
                  </a:extLst>
                </a:gridCol>
                <a:gridCol w="1092313">
                  <a:extLst>
                    <a:ext uri="{9D8B030D-6E8A-4147-A177-3AD203B41FA5}">
                      <a16:colId xmlns:a16="http://schemas.microsoft.com/office/drawing/2014/main" val="890239005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191591469"/>
                    </a:ext>
                  </a:extLst>
                </a:gridCol>
                <a:gridCol w="2898254">
                  <a:extLst>
                    <a:ext uri="{9D8B030D-6E8A-4147-A177-3AD203B41FA5}">
                      <a16:colId xmlns:a16="http://schemas.microsoft.com/office/drawing/2014/main" val="3422017365"/>
                    </a:ext>
                  </a:extLst>
                </a:gridCol>
                <a:gridCol w="1215128">
                  <a:extLst>
                    <a:ext uri="{9D8B030D-6E8A-4147-A177-3AD203B41FA5}">
                      <a16:colId xmlns:a16="http://schemas.microsoft.com/office/drawing/2014/main" val="681747403"/>
                    </a:ext>
                  </a:extLst>
                </a:gridCol>
              </a:tblGrid>
              <a:tr h="560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01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02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03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04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05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1826247669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￦</a:t>
                      </a:r>
                      <a:r>
                        <a:rPr lang="en-US" altLang="ko-KR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789,000</a:t>
                      </a:r>
                      <a:endParaRPr lang="ko-KR" altLang="en-US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내용을 아주 상세히 입력해 주세요</a:t>
                      </a: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 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3067116789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미완료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712144886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진행중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1854947286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029253141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93742661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45AD0138-2E08-BBC6-E8E9-1E96BC4A0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52" y="1788159"/>
            <a:ext cx="9810096" cy="45703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5AF67B-1EBC-96DA-F52C-9C8F98E6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25" y="1709230"/>
            <a:ext cx="5844865" cy="46289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C40C22-D998-4F28-B90E-0B784C651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185" y="1709230"/>
            <a:ext cx="4680351" cy="46199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6F1B7B-EFFA-5529-EFF0-65F27DE3D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651" y="1729550"/>
            <a:ext cx="4034790" cy="46199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7BBDBF-8C3E-876F-31D6-9BDDFBE48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5218" y="1709231"/>
            <a:ext cx="6019930" cy="46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6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D0BA83A-C859-9AD0-C09E-83DCAB498E9A}"/>
              </a:ext>
            </a:extLst>
          </p:cNvPr>
          <p:cNvGrpSpPr/>
          <p:nvPr/>
        </p:nvGrpSpPr>
        <p:grpSpPr>
          <a:xfrm>
            <a:off x="1020464" y="1690624"/>
            <a:ext cx="10251328" cy="4750816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ACA3015-4AA1-E308-3A7F-8580DF20D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A240DE4C-CAE3-BB8F-D62D-BB8C403AD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8684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</a:rPr>
              <a:t>To Do List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306173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ea typeface="G마켓 산스 TTF Bold" panose="02000000000000000000" pitchFamily="2" charset="-127"/>
                <a:cs typeface="+mn-cs"/>
              </a:rPr>
              <a:t>프로젝트 진행 계획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ea typeface="G마켓 산스 TTF Bold" panose="02000000000000000000" pitchFamily="2" charset="-127"/>
              <a:cs typeface="+mn-cs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42C236F-68B2-468E-B7AF-9A8E32BAA6FB}"/>
              </a:ext>
            </a:extLst>
          </p:cNvPr>
          <p:cNvGraphicFramePr>
            <a:graphicFrameLocks noGrp="1"/>
          </p:cNvGraphicFramePr>
          <p:nvPr/>
        </p:nvGraphicFramePr>
        <p:xfrm>
          <a:off x="1570378" y="2378257"/>
          <a:ext cx="8456124" cy="33630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0249">
                  <a:extLst>
                    <a:ext uri="{9D8B030D-6E8A-4147-A177-3AD203B41FA5}">
                      <a16:colId xmlns:a16="http://schemas.microsoft.com/office/drawing/2014/main" val="2654866281"/>
                    </a:ext>
                  </a:extLst>
                </a:gridCol>
                <a:gridCol w="1092313">
                  <a:extLst>
                    <a:ext uri="{9D8B030D-6E8A-4147-A177-3AD203B41FA5}">
                      <a16:colId xmlns:a16="http://schemas.microsoft.com/office/drawing/2014/main" val="890239005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191591469"/>
                    </a:ext>
                  </a:extLst>
                </a:gridCol>
                <a:gridCol w="2898254">
                  <a:extLst>
                    <a:ext uri="{9D8B030D-6E8A-4147-A177-3AD203B41FA5}">
                      <a16:colId xmlns:a16="http://schemas.microsoft.com/office/drawing/2014/main" val="3422017365"/>
                    </a:ext>
                  </a:extLst>
                </a:gridCol>
                <a:gridCol w="1215128">
                  <a:extLst>
                    <a:ext uri="{9D8B030D-6E8A-4147-A177-3AD203B41FA5}">
                      <a16:colId xmlns:a16="http://schemas.microsoft.com/office/drawing/2014/main" val="681747403"/>
                    </a:ext>
                  </a:extLst>
                </a:gridCol>
              </a:tblGrid>
              <a:tr h="560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01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02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03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04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05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1826247669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￦</a:t>
                      </a:r>
                      <a:r>
                        <a:rPr lang="en-US" altLang="ko-KR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789,000</a:t>
                      </a:r>
                      <a:endParaRPr lang="ko-KR" altLang="en-US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내용을 아주 상세히 입력해 주세요</a:t>
                      </a: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 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3067116789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미완료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712144886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진행중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1854947286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029253141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93742661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45AD0138-2E08-BBC6-E8E9-1E96BC4A0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52" y="1788159"/>
            <a:ext cx="9810096" cy="45703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5AF67B-1EBC-96DA-F52C-9C8F98E6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25" y="1709230"/>
            <a:ext cx="5844865" cy="46289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C40C22-D998-4F28-B90E-0B784C651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185" y="1709230"/>
            <a:ext cx="4680351" cy="46199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6F1B7B-EFFA-5529-EFF0-65F27DE3D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651" y="1729550"/>
            <a:ext cx="4034790" cy="46199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7BBDBF-8C3E-876F-31D6-9BDDFBE48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5218" y="1709231"/>
            <a:ext cx="6019930" cy="46385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7F60F4-1AF9-6641-86A4-A5D329AA4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25" y="1729550"/>
            <a:ext cx="10044411" cy="45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19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D0BA83A-C859-9AD0-C09E-83DCAB498E9A}"/>
              </a:ext>
            </a:extLst>
          </p:cNvPr>
          <p:cNvGrpSpPr/>
          <p:nvPr/>
        </p:nvGrpSpPr>
        <p:grpSpPr>
          <a:xfrm>
            <a:off x="1020464" y="1690624"/>
            <a:ext cx="10251328" cy="4750816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ACA3015-4AA1-E308-3A7F-8580DF20D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A240DE4C-CAE3-BB8F-D62D-BB8C403AD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8684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ea typeface="G마켓 산스 TTF Medium" panose="02000000000000000000" pitchFamily="2" charset="-127"/>
                <a:cs typeface="+mn-cs"/>
              </a:rPr>
              <a:t>To Do List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306173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ea typeface="G마켓 산스 TTF Bold" panose="02000000000000000000" pitchFamily="2" charset="-127"/>
                <a:cs typeface="+mn-cs"/>
              </a:rPr>
              <a:t>프로젝트 진행 계획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ea typeface="G마켓 산스 TTF Bold" panose="02000000000000000000" pitchFamily="2" charset="-127"/>
              <a:cs typeface="+mn-cs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42C236F-68B2-468E-B7AF-9A8E32BAA6FB}"/>
              </a:ext>
            </a:extLst>
          </p:cNvPr>
          <p:cNvGraphicFramePr>
            <a:graphicFrameLocks noGrp="1"/>
          </p:cNvGraphicFramePr>
          <p:nvPr/>
        </p:nvGraphicFramePr>
        <p:xfrm>
          <a:off x="1570378" y="2378257"/>
          <a:ext cx="8456124" cy="33630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0249">
                  <a:extLst>
                    <a:ext uri="{9D8B030D-6E8A-4147-A177-3AD203B41FA5}">
                      <a16:colId xmlns:a16="http://schemas.microsoft.com/office/drawing/2014/main" val="2654866281"/>
                    </a:ext>
                  </a:extLst>
                </a:gridCol>
                <a:gridCol w="1092313">
                  <a:extLst>
                    <a:ext uri="{9D8B030D-6E8A-4147-A177-3AD203B41FA5}">
                      <a16:colId xmlns:a16="http://schemas.microsoft.com/office/drawing/2014/main" val="890239005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191591469"/>
                    </a:ext>
                  </a:extLst>
                </a:gridCol>
                <a:gridCol w="2898254">
                  <a:extLst>
                    <a:ext uri="{9D8B030D-6E8A-4147-A177-3AD203B41FA5}">
                      <a16:colId xmlns:a16="http://schemas.microsoft.com/office/drawing/2014/main" val="3422017365"/>
                    </a:ext>
                  </a:extLst>
                </a:gridCol>
                <a:gridCol w="1215128">
                  <a:extLst>
                    <a:ext uri="{9D8B030D-6E8A-4147-A177-3AD203B41FA5}">
                      <a16:colId xmlns:a16="http://schemas.microsoft.com/office/drawing/2014/main" val="681747403"/>
                    </a:ext>
                  </a:extLst>
                </a:gridCol>
              </a:tblGrid>
              <a:tr h="560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01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02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03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04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05</a:t>
                      </a:r>
                      <a:endParaRPr lang="ko-KR" altLang="en-US" sz="14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1826247669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￦</a:t>
                      </a:r>
                      <a:r>
                        <a:rPr lang="en-US" altLang="ko-KR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789,000</a:t>
                      </a:r>
                      <a:endParaRPr lang="ko-KR" altLang="en-US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내용을 아주 상세히 입력해 주세요</a:t>
                      </a: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 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3067116789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미완료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712144886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진행중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1854947286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029253141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93742661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45AD0138-2E08-BBC6-E8E9-1E96BC4A0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52" y="1788159"/>
            <a:ext cx="9810096" cy="45703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5AF67B-1EBC-96DA-F52C-9C8F98E6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25" y="1709230"/>
            <a:ext cx="5844865" cy="46289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C40C22-D998-4F28-B90E-0B784C651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185" y="1709230"/>
            <a:ext cx="4680351" cy="46199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6F1B7B-EFFA-5529-EFF0-65F27DE3D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651" y="1729550"/>
            <a:ext cx="4034790" cy="46199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7BBDBF-8C3E-876F-31D6-9BDDFBE48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5218" y="1709231"/>
            <a:ext cx="6019930" cy="46385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7F60F4-1AF9-6641-86A4-A5D329AA4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25" y="1729550"/>
            <a:ext cx="10044411" cy="45996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0D5159-8DFC-F47B-5FE7-E8FFB8ED6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651" y="1709872"/>
            <a:ext cx="9990598" cy="46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17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031D70B-1876-297D-E20A-514E6EB36716}"/>
              </a:ext>
            </a:extLst>
          </p:cNvPr>
          <p:cNvGrpSpPr/>
          <p:nvPr/>
        </p:nvGrpSpPr>
        <p:grpSpPr>
          <a:xfrm>
            <a:off x="4104423" y="2478812"/>
            <a:ext cx="2562071" cy="996820"/>
            <a:chOff x="2952750" y="1925768"/>
            <a:chExt cx="6286500" cy="2144582"/>
          </a:xfrm>
          <a:gradFill>
            <a:gsLst>
              <a:gs pos="0">
                <a:schemeClr val="accent3">
                  <a:lumMod val="65000"/>
                  <a:lumOff val="35000"/>
                </a:schemeClr>
              </a:gs>
              <a:gs pos="100000">
                <a:schemeClr val="accent3"/>
              </a:gs>
            </a:gsLst>
            <a:lin ang="2700000" scaled="0"/>
          </a:gra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0A201BEB-E0ED-4F89-0530-61BC2B157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2080CD2A-ACD9-9853-3934-5BB335D24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27A7429-D9B2-194A-4E4B-EFA42A54B133}"/>
              </a:ext>
            </a:extLst>
          </p:cNvPr>
          <p:cNvGrpSpPr/>
          <p:nvPr/>
        </p:nvGrpSpPr>
        <p:grpSpPr>
          <a:xfrm>
            <a:off x="1186969" y="3801696"/>
            <a:ext cx="2562071" cy="996820"/>
            <a:chOff x="2952750" y="1925768"/>
            <a:chExt cx="6286500" cy="2144582"/>
          </a:xfrm>
          <a:gradFill>
            <a:gsLst>
              <a:gs pos="0">
                <a:schemeClr val="accent3">
                  <a:lumMod val="65000"/>
                  <a:lumOff val="35000"/>
                </a:schemeClr>
              </a:gs>
              <a:gs pos="100000">
                <a:schemeClr val="accent3"/>
              </a:gs>
            </a:gsLst>
            <a:lin ang="2700000" scaled="0"/>
          </a:gra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F3F57F1D-DEE0-19EE-67F8-CB8050663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511A9EB-3714-04B6-6E43-042B7BFF5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39754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핵심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236190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주요 기능소개</a:t>
            </a:r>
            <a:endParaRPr lang="en-US" altLang="ko-KR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A64F774-64BF-4122-9287-B0078DACD19B}"/>
              </a:ext>
            </a:extLst>
          </p:cNvPr>
          <p:cNvSpPr txBox="1"/>
          <p:nvPr/>
        </p:nvSpPr>
        <p:spPr>
          <a:xfrm>
            <a:off x="1512341" y="3996622"/>
            <a:ext cx="4007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Fitty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1ED924A-7FB9-4200-8BB3-B0AFF4D0F364}"/>
              </a:ext>
            </a:extLst>
          </p:cNvPr>
          <p:cNvSpPr txBox="1"/>
          <p:nvPr/>
        </p:nvSpPr>
        <p:spPr>
          <a:xfrm>
            <a:off x="1422571" y="4373298"/>
            <a:ext cx="1900366" cy="4213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파티 맺기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팀원 정보 조회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F60867E-E5B4-474E-9BFE-4544E5521EC8}"/>
              </a:ext>
            </a:extLst>
          </p:cNvPr>
          <p:cNvSpPr txBox="1"/>
          <p:nvPr/>
        </p:nvSpPr>
        <p:spPr>
          <a:xfrm>
            <a:off x="4299471" y="2697670"/>
            <a:ext cx="7771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Ranking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31A51B8-9FE3-454C-A6C3-5A7A85420EC5}"/>
              </a:ext>
            </a:extLst>
          </p:cNvPr>
          <p:cNvSpPr txBox="1"/>
          <p:nvPr/>
        </p:nvSpPr>
        <p:spPr>
          <a:xfrm>
            <a:off x="4340025" y="3050413"/>
            <a:ext cx="1900366" cy="4213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시즌별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티어제도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 내 경쟁 및 기록 포인트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29B2CBAA-5EB1-F53F-6F7A-52FAEE14754C}"/>
              </a:ext>
            </a:extLst>
          </p:cNvPr>
          <p:cNvSpPr>
            <a:spLocks/>
          </p:cNvSpPr>
          <p:nvPr/>
        </p:nvSpPr>
        <p:spPr bwMode="auto">
          <a:xfrm>
            <a:off x="1186969" y="2501671"/>
            <a:ext cx="2562071" cy="996820"/>
          </a:xfrm>
          <a:prstGeom prst="roundRect">
            <a:avLst>
              <a:gd name="adj" fmla="val 4394"/>
            </a:avLst>
          </a:prstGeom>
          <a:solidFill>
            <a:schemeClr val="accent1"/>
          </a:solidFill>
          <a:ln>
            <a:noFill/>
          </a:ln>
          <a:effectLst>
            <a:innerShdw blurRad="139700" dist="889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>
              <a:solidFill>
                <a:srgbClr val="ACB0C0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3D9103D-44B3-160C-3C72-0CDA338F271F}"/>
              </a:ext>
            </a:extLst>
          </p:cNvPr>
          <p:cNvSpPr>
            <a:spLocks/>
          </p:cNvSpPr>
          <p:nvPr/>
        </p:nvSpPr>
        <p:spPr bwMode="auto">
          <a:xfrm>
            <a:off x="4104423" y="5147441"/>
            <a:ext cx="2562071" cy="996820"/>
          </a:xfrm>
          <a:prstGeom prst="roundRect">
            <a:avLst>
              <a:gd name="adj" fmla="val 4394"/>
            </a:avLst>
          </a:prstGeom>
          <a:solidFill>
            <a:schemeClr val="accent1"/>
          </a:solidFill>
          <a:ln>
            <a:noFill/>
          </a:ln>
          <a:effectLst>
            <a:innerShdw blurRad="139700" dist="889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>
              <a:solidFill>
                <a:srgbClr val="ACB0C0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F9230CD-1CFF-BC28-CEB9-E2D635D7D536}"/>
              </a:ext>
            </a:extLst>
          </p:cNvPr>
          <p:cNvSpPr>
            <a:spLocks/>
          </p:cNvSpPr>
          <p:nvPr/>
        </p:nvSpPr>
        <p:spPr bwMode="auto">
          <a:xfrm>
            <a:off x="4104423" y="3824556"/>
            <a:ext cx="2562071" cy="996820"/>
          </a:xfrm>
          <a:prstGeom prst="roundRect">
            <a:avLst>
              <a:gd name="adj" fmla="val 4394"/>
            </a:avLst>
          </a:prstGeom>
          <a:solidFill>
            <a:schemeClr val="accent1"/>
          </a:solidFill>
          <a:ln>
            <a:noFill/>
          </a:ln>
          <a:effectLst>
            <a:innerShdw blurRad="139700" dist="889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>
              <a:solidFill>
                <a:srgbClr val="ACB0C0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41D87A54-577C-08E0-A960-CE609542E482}"/>
              </a:ext>
            </a:extLst>
          </p:cNvPr>
          <p:cNvSpPr>
            <a:spLocks/>
          </p:cNvSpPr>
          <p:nvPr/>
        </p:nvSpPr>
        <p:spPr bwMode="auto">
          <a:xfrm>
            <a:off x="1186969" y="5147441"/>
            <a:ext cx="2562071" cy="996820"/>
          </a:xfrm>
          <a:prstGeom prst="roundRect">
            <a:avLst>
              <a:gd name="adj" fmla="val 4394"/>
            </a:avLst>
          </a:prstGeom>
          <a:solidFill>
            <a:schemeClr val="accent1"/>
          </a:solidFill>
          <a:ln>
            <a:noFill/>
          </a:ln>
          <a:effectLst>
            <a:innerShdw blurRad="139700" dist="889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>
              <a:solidFill>
                <a:srgbClr val="ACB0C0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50E81-8434-6E53-8105-92A890BD75A4}"/>
              </a:ext>
            </a:extLst>
          </p:cNvPr>
          <p:cNvSpPr txBox="1"/>
          <p:nvPr/>
        </p:nvSpPr>
        <p:spPr>
          <a:xfrm>
            <a:off x="1505815" y="2690865"/>
            <a:ext cx="6684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Record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87954-7A40-023C-3AAE-CAA032C9FCA5}"/>
              </a:ext>
            </a:extLst>
          </p:cNvPr>
          <p:cNvSpPr txBox="1"/>
          <p:nvPr/>
        </p:nvSpPr>
        <p:spPr>
          <a:xfrm>
            <a:off x="1422571" y="3050413"/>
            <a:ext cx="1900366" cy="4213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출석체크 및 정보 기록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스케줄관리 및 루틴 추천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D954D5-2C19-9A22-5631-E7868609FD0C}"/>
              </a:ext>
            </a:extLst>
          </p:cNvPr>
          <p:cNvSpPr txBox="1"/>
          <p:nvPr/>
        </p:nvSpPr>
        <p:spPr>
          <a:xfrm>
            <a:off x="1433573" y="5346795"/>
            <a:ext cx="67069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pc="-7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Inbody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998F5-EA4B-0142-940B-176E507C66A5}"/>
              </a:ext>
            </a:extLst>
          </p:cNvPr>
          <p:cNvSpPr txBox="1"/>
          <p:nvPr/>
        </p:nvSpPr>
        <p:spPr>
          <a:xfrm>
            <a:off x="1422571" y="5696183"/>
            <a:ext cx="1900366" cy="4213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인바디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등록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TimeLine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E80CB-50F7-FCB2-8D4B-9B6A71E298BE}"/>
              </a:ext>
            </a:extLst>
          </p:cNvPr>
          <p:cNvSpPr txBox="1"/>
          <p:nvPr/>
        </p:nvSpPr>
        <p:spPr>
          <a:xfrm>
            <a:off x="4319053" y="4023910"/>
            <a:ext cx="14458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Auto Matching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2DED0E-330F-AD1B-45D1-29BBEAFF9305}"/>
              </a:ext>
            </a:extLst>
          </p:cNvPr>
          <p:cNvSpPr txBox="1"/>
          <p:nvPr/>
        </p:nvSpPr>
        <p:spPr>
          <a:xfrm>
            <a:off x="4340025" y="4373298"/>
            <a:ext cx="1900366" cy="4213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Fitty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자동매칭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같은 스케줄 공유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EF3ED-8096-BCF5-7F53-0B1273DB2B2E}"/>
              </a:ext>
            </a:extLst>
          </p:cNvPr>
          <p:cNvSpPr txBox="1"/>
          <p:nvPr/>
        </p:nvSpPr>
        <p:spPr>
          <a:xfrm>
            <a:off x="4349542" y="5346795"/>
            <a:ext cx="7346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Routine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A5801E-6C5B-392C-CEE0-FD264A280551}"/>
              </a:ext>
            </a:extLst>
          </p:cNvPr>
          <p:cNvSpPr txBox="1"/>
          <p:nvPr/>
        </p:nvSpPr>
        <p:spPr>
          <a:xfrm>
            <a:off x="4340025" y="5696183"/>
            <a:ext cx="1900366" cy="4213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루틴 추천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운동 부위 추천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1" name="그림 20" descr="구름, 하늘, 타워 블록, 건물이(가) 표시된 사진&#10;&#10;자동 생성된 설명">
            <a:extLst>
              <a:ext uri="{FF2B5EF4-FFF2-40B4-BE49-F238E27FC236}">
                <a16:creationId xmlns:a16="http://schemas.microsoft.com/office/drawing/2014/main" id="{D741FDDE-74FA-A0D5-FC73-137A7550C6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24238" y="2381148"/>
            <a:ext cx="5565102" cy="3130370"/>
          </a:xfrm>
          <a:custGeom>
            <a:avLst/>
            <a:gdLst>
              <a:gd name="connsiteX0" fmla="*/ 0 w 5565102"/>
              <a:gd name="connsiteY0" fmla="*/ 0 h 3130370"/>
              <a:gd name="connsiteX1" fmla="*/ 5565102 w 5565102"/>
              <a:gd name="connsiteY1" fmla="*/ 0 h 3130370"/>
              <a:gd name="connsiteX2" fmla="*/ 5565102 w 5565102"/>
              <a:gd name="connsiteY2" fmla="*/ 3130370 h 3130370"/>
              <a:gd name="connsiteX3" fmla="*/ 0 w 5565102"/>
              <a:gd name="connsiteY3" fmla="*/ 3130370 h 3130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5102" h="3130370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pic>
      <p:grpSp>
        <p:nvGrpSpPr>
          <p:cNvPr id="22" name="Group 424">
            <a:extLst>
              <a:ext uri="{FF2B5EF4-FFF2-40B4-BE49-F238E27FC236}">
                <a16:creationId xmlns:a16="http://schemas.microsoft.com/office/drawing/2014/main" id="{D1B100E8-CD6B-7363-643F-E7FAB3D4D82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831068" y="2238577"/>
            <a:ext cx="5816236" cy="4630805"/>
            <a:chOff x="1287737" y="1687513"/>
            <a:chExt cx="4857750" cy="3867151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12688B04-A5B1-3981-B494-F6A13A77B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6187" y="5013326"/>
              <a:ext cx="1758950" cy="541338"/>
            </a:xfrm>
            <a:custGeom>
              <a:avLst/>
              <a:gdLst>
                <a:gd name="T0" fmla="*/ 2147483647 w 468"/>
                <a:gd name="T1" fmla="*/ 1286038642 h 144"/>
                <a:gd name="T2" fmla="*/ 2147483647 w 468"/>
                <a:gd name="T3" fmla="*/ 0 h 144"/>
                <a:gd name="T4" fmla="*/ 2147483647 w 468"/>
                <a:gd name="T5" fmla="*/ 0 h 144"/>
                <a:gd name="T6" fmla="*/ 2147483647 w 468"/>
                <a:gd name="T7" fmla="*/ 0 h 144"/>
                <a:gd name="T8" fmla="*/ 1440839382 w 468"/>
                <a:gd name="T9" fmla="*/ 0 h 144"/>
                <a:gd name="T10" fmla="*/ 1017063978 w 468"/>
                <a:gd name="T11" fmla="*/ 1286038642 h 144"/>
                <a:gd name="T12" fmla="*/ 1087692585 w 468"/>
                <a:gd name="T13" fmla="*/ 2035047432 h 144"/>
                <a:gd name="T14" fmla="*/ 2147483647 w 468"/>
                <a:gd name="T15" fmla="*/ 2035047432 h 144"/>
                <a:gd name="T16" fmla="*/ 2147483647 w 468"/>
                <a:gd name="T17" fmla="*/ 2035047432 h 144"/>
                <a:gd name="T18" fmla="*/ 2147483647 w 468"/>
                <a:gd name="T19" fmla="*/ 2035047432 h 144"/>
                <a:gd name="T20" fmla="*/ 2147483647 w 468"/>
                <a:gd name="T21" fmla="*/ 1286038642 h 1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68" h="144">
                  <a:moveTo>
                    <a:pt x="395" y="91"/>
                  </a:moveTo>
                  <a:cubicBezTo>
                    <a:pt x="367" y="62"/>
                    <a:pt x="366" y="0"/>
                    <a:pt x="366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1" y="62"/>
                    <a:pt x="72" y="91"/>
                  </a:cubicBezTo>
                  <a:cubicBezTo>
                    <a:pt x="44" y="120"/>
                    <a:pt x="0" y="144"/>
                    <a:pt x="77" y="144"/>
                  </a:cubicBezTo>
                  <a:cubicBezTo>
                    <a:pt x="138" y="144"/>
                    <a:pt x="205" y="144"/>
                    <a:pt x="229" y="144"/>
                  </a:cubicBezTo>
                  <a:cubicBezTo>
                    <a:pt x="235" y="144"/>
                    <a:pt x="239" y="144"/>
                    <a:pt x="239" y="144"/>
                  </a:cubicBezTo>
                  <a:cubicBezTo>
                    <a:pt x="263" y="144"/>
                    <a:pt x="329" y="144"/>
                    <a:pt x="391" y="144"/>
                  </a:cubicBezTo>
                  <a:cubicBezTo>
                    <a:pt x="468" y="144"/>
                    <a:pt x="423" y="120"/>
                    <a:pt x="395" y="91"/>
                  </a:cubicBezTo>
                  <a:close/>
                </a:path>
              </a:pathLst>
            </a:custGeom>
            <a:gradFill rotWithShape="1">
              <a:gsLst>
                <a:gs pos="0">
                  <a:srgbClr val="6D6F73"/>
                </a:gs>
                <a:gs pos="19000">
                  <a:srgbClr val="E0E1E2"/>
                </a:gs>
                <a:gs pos="38000">
                  <a:srgbClr val="A7A9AC"/>
                </a:gs>
                <a:gs pos="63000">
                  <a:srgbClr val="6D6F73"/>
                </a:gs>
                <a:gs pos="100000">
                  <a:srgbClr val="A7A9AC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D8E43416-D188-5E48-2E34-CDB380DAEB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7737" y="1687513"/>
              <a:ext cx="4857750" cy="2905125"/>
            </a:xfrm>
            <a:custGeom>
              <a:avLst/>
              <a:gdLst>
                <a:gd name="T0" fmla="*/ 2147483647 w 1292"/>
                <a:gd name="T1" fmla="*/ 0 h 772"/>
                <a:gd name="T2" fmla="*/ 2147483647 w 1292"/>
                <a:gd name="T3" fmla="*/ 0 h 772"/>
                <a:gd name="T4" fmla="*/ 2147483647 w 1292"/>
                <a:gd name="T5" fmla="*/ 0 h 772"/>
                <a:gd name="T6" fmla="*/ 579602516 w 1292"/>
                <a:gd name="T7" fmla="*/ 0 h 772"/>
                <a:gd name="T8" fmla="*/ 0 w 1292"/>
                <a:gd name="T9" fmla="*/ 509796754 h 772"/>
                <a:gd name="T10" fmla="*/ 0 w 1292"/>
                <a:gd name="T11" fmla="*/ 2147483647 h 772"/>
                <a:gd name="T12" fmla="*/ 2147483647 w 1292"/>
                <a:gd name="T13" fmla="*/ 2147483647 h 772"/>
                <a:gd name="T14" fmla="*/ 2147483647 w 1292"/>
                <a:gd name="T15" fmla="*/ 509796754 h 772"/>
                <a:gd name="T16" fmla="*/ 2147483647 w 1292"/>
                <a:gd name="T17" fmla="*/ 0 h 772"/>
                <a:gd name="T18" fmla="*/ 2147483647 w 1292"/>
                <a:gd name="T19" fmla="*/ 2147483647 h 772"/>
                <a:gd name="T20" fmla="*/ 791651576 w 1292"/>
                <a:gd name="T21" fmla="*/ 2147483647 h 772"/>
                <a:gd name="T22" fmla="*/ 791651576 w 1292"/>
                <a:gd name="T23" fmla="*/ 679731514 h 772"/>
                <a:gd name="T24" fmla="*/ 2147483647 w 1292"/>
                <a:gd name="T25" fmla="*/ 679731514 h 772"/>
                <a:gd name="T26" fmla="*/ 2147483647 w 1292"/>
                <a:gd name="T27" fmla="*/ 2147483647 h 7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2" h="772">
                  <a:moveTo>
                    <a:pt x="1254" y="0"/>
                  </a:moveTo>
                  <a:cubicBezTo>
                    <a:pt x="658" y="0"/>
                    <a:pt x="658" y="0"/>
                    <a:pt x="658" y="0"/>
                  </a:cubicBezTo>
                  <a:cubicBezTo>
                    <a:pt x="637" y="0"/>
                    <a:pt x="637" y="0"/>
                    <a:pt x="63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0" y="15"/>
                    <a:pt x="0" y="36"/>
                  </a:cubicBezTo>
                  <a:cubicBezTo>
                    <a:pt x="0" y="772"/>
                    <a:pt x="0" y="772"/>
                    <a:pt x="0" y="772"/>
                  </a:cubicBezTo>
                  <a:cubicBezTo>
                    <a:pt x="1292" y="772"/>
                    <a:pt x="1292" y="772"/>
                    <a:pt x="1292" y="772"/>
                  </a:cubicBezTo>
                  <a:cubicBezTo>
                    <a:pt x="1292" y="36"/>
                    <a:pt x="1292" y="36"/>
                    <a:pt x="1292" y="36"/>
                  </a:cubicBezTo>
                  <a:cubicBezTo>
                    <a:pt x="1292" y="15"/>
                    <a:pt x="1275" y="0"/>
                    <a:pt x="1254" y="0"/>
                  </a:cubicBezTo>
                  <a:close/>
                  <a:moveTo>
                    <a:pt x="1236" y="716"/>
                  </a:moveTo>
                  <a:cubicBezTo>
                    <a:pt x="56" y="716"/>
                    <a:pt x="56" y="716"/>
                    <a:pt x="56" y="716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1236" y="48"/>
                    <a:pt x="1236" y="48"/>
                    <a:pt x="1236" y="48"/>
                  </a:cubicBezTo>
                  <a:lnTo>
                    <a:pt x="1236" y="71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83A4D0E8-333B-6936-32C6-52D3D25C6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37" y="4592638"/>
              <a:ext cx="4857750" cy="420688"/>
            </a:xfrm>
            <a:custGeom>
              <a:avLst/>
              <a:gdLst>
                <a:gd name="T0" fmla="*/ 0 w 1292"/>
                <a:gd name="T1" fmla="*/ 987602641 h 112"/>
                <a:gd name="T2" fmla="*/ 579602516 w 1292"/>
                <a:gd name="T3" fmla="*/ 1580164226 h 112"/>
                <a:gd name="T4" fmla="*/ 2147483647 w 1292"/>
                <a:gd name="T5" fmla="*/ 1580164226 h 112"/>
                <a:gd name="T6" fmla="*/ 2147483647 w 1292"/>
                <a:gd name="T7" fmla="*/ 1580164226 h 112"/>
                <a:gd name="T8" fmla="*/ 2147483647 w 1292"/>
                <a:gd name="T9" fmla="*/ 1580164226 h 112"/>
                <a:gd name="T10" fmla="*/ 2147483647 w 1292"/>
                <a:gd name="T11" fmla="*/ 987602641 h 112"/>
                <a:gd name="T12" fmla="*/ 2147483647 w 1292"/>
                <a:gd name="T13" fmla="*/ 0 h 112"/>
                <a:gd name="T14" fmla="*/ 0 w 1292"/>
                <a:gd name="T15" fmla="*/ 0 h 112"/>
                <a:gd name="T16" fmla="*/ 0 w 1292"/>
                <a:gd name="T17" fmla="*/ 987602641 h 1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92" h="112">
                  <a:moveTo>
                    <a:pt x="0" y="70"/>
                  </a:moveTo>
                  <a:cubicBezTo>
                    <a:pt x="0" y="91"/>
                    <a:pt x="20" y="112"/>
                    <a:pt x="41" y="112"/>
                  </a:cubicBezTo>
                  <a:cubicBezTo>
                    <a:pt x="637" y="112"/>
                    <a:pt x="637" y="112"/>
                    <a:pt x="637" y="112"/>
                  </a:cubicBezTo>
                  <a:cubicBezTo>
                    <a:pt x="658" y="112"/>
                    <a:pt x="658" y="112"/>
                    <a:pt x="658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75" y="112"/>
                    <a:pt x="1292" y="91"/>
                    <a:pt x="1292" y="70"/>
                  </a:cubicBezTo>
                  <a:cubicBezTo>
                    <a:pt x="1292" y="0"/>
                    <a:pt x="1292" y="0"/>
                    <a:pt x="12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adFill rotWithShape="1">
              <a:gsLst>
                <a:gs pos="0">
                  <a:srgbClr val="898A8F"/>
                </a:gs>
                <a:gs pos="100000">
                  <a:srgbClr val="DBDDE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065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226D76-55CD-F5DD-94D4-D539E0F37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89CC1B-0416-FBBD-B572-0D2F8044221D}"/>
              </a:ext>
            </a:extLst>
          </p:cNvPr>
          <p:cNvSpPr txBox="1"/>
          <p:nvPr/>
        </p:nvSpPr>
        <p:spPr>
          <a:xfrm>
            <a:off x="1136650" y="736599"/>
            <a:ext cx="12038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Counting sort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B5BEC-90C8-7725-38EC-C2ABD0876C1D}"/>
              </a:ext>
            </a:extLst>
          </p:cNvPr>
          <p:cNvSpPr txBox="1"/>
          <p:nvPr/>
        </p:nvSpPr>
        <p:spPr>
          <a:xfrm>
            <a:off x="1127125" y="1007109"/>
            <a:ext cx="2236190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ea typeface="G마켓 산스 TTF Bold" panose="02000000000000000000" pitchFamily="2" charset="-127"/>
                <a:cs typeface="+mn-cs"/>
              </a:rPr>
              <a:t>핵심 알고리즘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2304E654-D62A-7412-D04C-B741071DAC1C}"/>
              </a:ext>
            </a:extLst>
          </p:cNvPr>
          <p:cNvSpPr/>
          <p:nvPr/>
        </p:nvSpPr>
        <p:spPr>
          <a:xfrm rot="16200000">
            <a:off x="8186737" y="1506534"/>
            <a:ext cx="3092450" cy="491807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3D4FBAC-DC70-B100-2AF9-A7E6AD7BD8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767" y="1758231"/>
            <a:ext cx="4414679" cy="4414679"/>
          </a:xfrm>
          <a:prstGeom prst="rect">
            <a:avLst/>
          </a:prstGeom>
          <a:effectLst>
            <a:outerShdw blurRad="254000" dist="38100" algn="l" rotWithShape="0">
              <a:prstClr val="black">
                <a:alpha val="30000"/>
              </a:prstClr>
            </a:outerShdw>
          </a:effectLst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02221F-BA0E-C104-1801-824FF19DC5E5}"/>
              </a:ext>
            </a:extLst>
          </p:cNvPr>
          <p:cNvGrpSpPr/>
          <p:nvPr/>
        </p:nvGrpSpPr>
        <p:grpSpPr>
          <a:xfrm>
            <a:off x="1056005" y="2270768"/>
            <a:ext cx="4836101" cy="3845553"/>
            <a:chOff x="2608831" y="2177423"/>
            <a:chExt cx="2753903" cy="2503153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AA7FD4D9-49C5-CAFA-635B-6C3DB07E97D0}"/>
                </a:ext>
              </a:extLst>
            </p:cNvPr>
            <p:cNvSpPr/>
            <p:nvPr/>
          </p:nvSpPr>
          <p:spPr>
            <a:xfrm>
              <a:off x="2608831" y="2177423"/>
              <a:ext cx="2753903" cy="2503153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8C5BB1C8-0DF6-0DCC-2792-9C6E135DC740}"/>
                </a:ext>
              </a:extLst>
            </p:cNvPr>
            <p:cNvSpPr/>
            <p:nvPr/>
          </p:nvSpPr>
          <p:spPr>
            <a:xfrm>
              <a:off x="2608831" y="2177423"/>
              <a:ext cx="2753903" cy="2503153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40C717B-5526-0FDE-82F5-B97A476BC5E8}"/>
              </a:ext>
            </a:extLst>
          </p:cNvPr>
          <p:cNvSpPr txBox="1"/>
          <p:nvPr/>
        </p:nvSpPr>
        <p:spPr>
          <a:xfrm>
            <a:off x="1738578" y="2851982"/>
            <a:ext cx="212763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getMinOccurenceValue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()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AC438B-6A6F-70E3-FFEB-94553080F9BE}"/>
              </a:ext>
            </a:extLst>
          </p:cNvPr>
          <p:cNvSpPr txBox="1"/>
          <p:nvPr/>
        </p:nvSpPr>
        <p:spPr>
          <a:xfrm>
            <a:off x="1738578" y="3555691"/>
            <a:ext cx="3463342" cy="1086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유저의 모든 운동기록을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수집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부위별 운동 횟수를 </a:t>
            </a:r>
            <a:r>
              <a:rPr kumimoji="0" lang="ko-KR" altLang="en-US" sz="1200" b="0" i="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카운팅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적게 등장한 운동부위를 추천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BD22C8-4399-7458-32B2-55A2F342F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588" y="736599"/>
            <a:ext cx="44481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7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7">
            <a:extLst>
              <a:ext uri="{FF2B5EF4-FFF2-40B4-BE49-F238E27FC236}">
                <a16:creationId xmlns:a16="http://schemas.microsoft.com/office/drawing/2014/main" id="{4D52CE66-128D-47F4-BB8F-ED98DDA5B184}"/>
              </a:ext>
            </a:extLst>
          </p:cNvPr>
          <p:cNvSpPr>
            <a:spLocks/>
          </p:cNvSpPr>
          <p:nvPr/>
        </p:nvSpPr>
        <p:spPr bwMode="auto">
          <a:xfrm>
            <a:off x="2141733" y="1589289"/>
            <a:ext cx="3028580" cy="5019791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>
              <a:solidFill>
                <a:srgbClr val="ACB0C0"/>
              </a:solidFill>
              <a:latin typeface="Pretendard Medium" panose="020006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522D06-CE5C-324C-6AC6-D40028064ABF}"/>
              </a:ext>
            </a:extLst>
          </p:cNvPr>
          <p:cNvGrpSpPr/>
          <p:nvPr/>
        </p:nvGrpSpPr>
        <p:grpSpPr>
          <a:xfrm>
            <a:off x="2676116" y="4378309"/>
            <a:ext cx="1959814" cy="1875365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206AB65-D629-DF63-CFA9-F663EFAE6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168E160D-049C-5886-53AC-D0A170296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</p:grpSp>
      <p:pic>
        <p:nvPicPr>
          <p:cNvPr id="16" name="그림 15" descr="인간의 얼굴, 사람, 의류, 인물사진이(가) 표시된 사진&#10;&#10;자동 생성된 설명">
            <a:extLst>
              <a:ext uri="{FF2B5EF4-FFF2-40B4-BE49-F238E27FC236}">
                <a16:creationId xmlns:a16="http://schemas.microsoft.com/office/drawing/2014/main" id="{9850FEE7-AD8D-114D-BA47-42F7A7FC1D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578"/>
          <a:stretch/>
        </p:blipFill>
        <p:spPr>
          <a:xfrm>
            <a:off x="2609753" y="2040532"/>
            <a:ext cx="1959876" cy="1875367"/>
          </a:xfrm>
          <a:custGeom>
            <a:avLst/>
            <a:gdLst>
              <a:gd name="connsiteX0" fmla="*/ 82404 w 1959876"/>
              <a:gd name="connsiteY0" fmla="*/ 0 h 1875367"/>
              <a:gd name="connsiteX1" fmla="*/ 1877472 w 1959876"/>
              <a:gd name="connsiteY1" fmla="*/ 0 h 1875367"/>
              <a:gd name="connsiteX2" fmla="*/ 1959876 w 1959876"/>
              <a:gd name="connsiteY2" fmla="*/ 82404 h 1875367"/>
              <a:gd name="connsiteX3" fmla="*/ 1959876 w 1959876"/>
              <a:gd name="connsiteY3" fmla="*/ 1792963 h 1875367"/>
              <a:gd name="connsiteX4" fmla="*/ 1877472 w 1959876"/>
              <a:gd name="connsiteY4" fmla="*/ 1875367 h 1875367"/>
              <a:gd name="connsiteX5" fmla="*/ 82404 w 1959876"/>
              <a:gd name="connsiteY5" fmla="*/ 1875367 h 1875367"/>
              <a:gd name="connsiteX6" fmla="*/ 0 w 1959876"/>
              <a:gd name="connsiteY6" fmla="*/ 1792963 h 1875367"/>
              <a:gd name="connsiteX7" fmla="*/ 0 w 1959876"/>
              <a:gd name="connsiteY7" fmla="*/ 82404 h 1875367"/>
              <a:gd name="connsiteX8" fmla="*/ 82404 w 1959876"/>
              <a:gd name="connsiteY8" fmla="*/ 0 h 187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9876" h="1875367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39754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역할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1530868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팀원 소개</a:t>
            </a:r>
            <a:endParaRPr lang="en-US" altLang="ko-K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E93016-6528-44CF-93CB-7C185F1E809C}"/>
              </a:ext>
            </a:extLst>
          </p:cNvPr>
          <p:cNvSpPr txBox="1"/>
          <p:nvPr/>
        </p:nvSpPr>
        <p:spPr>
          <a:xfrm>
            <a:off x="3323239" y="4691692"/>
            <a:ext cx="6655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성민기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5B22F2-CC84-4838-B6D3-686404A32AE4}"/>
              </a:ext>
            </a:extLst>
          </p:cNvPr>
          <p:cNvSpPr txBox="1"/>
          <p:nvPr/>
        </p:nvSpPr>
        <p:spPr>
          <a:xfrm>
            <a:off x="2798278" y="5111992"/>
            <a:ext cx="1959814" cy="2996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백엔드</a:t>
            </a:r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40%</a:t>
            </a: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02F132A8-A8E5-0518-3A5E-7C13264F714B}"/>
              </a:ext>
            </a:extLst>
          </p:cNvPr>
          <p:cNvSpPr>
            <a:spLocks/>
          </p:cNvSpPr>
          <p:nvPr/>
        </p:nvSpPr>
        <p:spPr bwMode="auto">
          <a:xfrm>
            <a:off x="6487304" y="1589289"/>
            <a:ext cx="3028580" cy="5019791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>
              <a:solidFill>
                <a:srgbClr val="ACB0C0"/>
              </a:solidFill>
              <a:latin typeface="Pretendard Medium" panose="02000603000000020004" pitchFamily="50" charset="-127"/>
            </a:endParaRPr>
          </a:p>
        </p:txBody>
      </p:sp>
      <p:pic>
        <p:nvPicPr>
          <p:cNvPr id="17" name="그림 16" descr="인간의 얼굴, 사람, 의류, 인물사진이(가) 표시된 사진&#10;&#10;자동 생성된 설명">
            <a:extLst>
              <a:ext uri="{FF2B5EF4-FFF2-40B4-BE49-F238E27FC236}">
                <a16:creationId xmlns:a16="http://schemas.microsoft.com/office/drawing/2014/main" id="{A6119CE7-E7C4-C7E0-1DAE-01B15EA367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578"/>
          <a:stretch/>
        </p:blipFill>
        <p:spPr>
          <a:xfrm>
            <a:off x="6955324" y="2040532"/>
            <a:ext cx="1959876" cy="1875367"/>
          </a:xfrm>
          <a:custGeom>
            <a:avLst/>
            <a:gdLst>
              <a:gd name="connsiteX0" fmla="*/ 82404 w 1959876"/>
              <a:gd name="connsiteY0" fmla="*/ 0 h 1875367"/>
              <a:gd name="connsiteX1" fmla="*/ 1877472 w 1959876"/>
              <a:gd name="connsiteY1" fmla="*/ 0 h 1875367"/>
              <a:gd name="connsiteX2" fmla="*/ 1959876 w 1959876"/>
              <a:gd name="connsiteY2" fmla="*/ 82404 h 1875367"/>
              <a:gd name="connsiteX3" fmla="*/ 1959876 w 1959876"/>
              <a:gd name="connsiteY3" fmla="*/ 1792963 h 1875367"/>
              <a:gd name="connsiteX4" fmla="*/ 1877472 w 1959876"/>
              <a:gd name="connsiteY4" fmla="*/ 1875367 h 1875367"/>
              <a:gd name="connsiteX5" fmla="*/ 82404 w 1959876"/>
              <a:gd name="connsiteY5" fmla="*/ 1875367 h 1875367"/>
              <a:gd name="connsiteX6" fmla="*/ 0 w 1959876"/>
              <a:gd name="connsiteY6" fmla="*/ 1792963 h 1875367"/>
              <a:gd name="connsiteX7" fmla="*/ 0 w 1959876"/>
              <a:gd name="connsiteY7" fmla="*/ 82404 h 1875367"/>
              <a:gd name="connsiteX8" fmla="*/ 82404 w 1959876"/>
              <a:gd name="connsiteY8" fmla="*/ 0 h 187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9876" h="1875367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8A5248-5930-E735-0988-33FA9929140B}"/>
              </a:ext>
            </a:extLst>
          </p:cNvPr>
          <p:cNvSpPr txBox="1"/>
          <p:nvPr/>
        </p:nvSpPr>
        <p:spPr>
          <a:xfrm>
            <a:off x="2798278" y="5586605"/>
            <a:ext cx="1959814" cy="2996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프론트엔드</a:t>
            </a:r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60%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0AA80E-0D3C-9F97-8C5B-F7D05A37181F}"/>
              </a:ext>
            </a:extLst>
          </p:cNvPr>
          <p:cNvGrpSpPr/>
          <p:nvPr/>
        </p:nvGrpSpPr>
        <p:grpSpPr>
          <a:xfrm>
            <a:off x="6955324" y="4378309"/>
            <a:ext cx="1959814" cy="1875365"/>
            <a:chOff x="2952750" y="1925768"/>
            <a:chExt cx="6286500" cy="2144582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8A28588A-55A5-8DDF-C022-0795207F6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AEA635-8DAF-E8FC-97BD-D7DC1EE2B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29F71C6-67ED-E27D-0E20-D2C4AC1B27F7}"/>
              </a:ext>
            </a:extLst>
          </p:cNvPr>
          <p:cNvSpPr txBox="1"/>
          <p:nvPr/>
        </p:nvSpPr>
        <p:spPr>
          <a:xfrm>
            <a:off x="7602447" y="4691692"/>
            <a:ext cx="6655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윤여준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286AB2-CA2C-9484-5F44-301B52BC3788}"/>
              </a:ext>
            </a:extLst>
          </p:cNvPr>
          <p:cNvSpPr txBox="1"/>
          <p:nvPr/>
        </p:nvSpPr>
        <p:spPr>
          <a:xfrm>
            <a:off x="7077486" y="5111992"/>
            <a:ext cx="1959814" cy="2996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백엔드</a:t>
            </a:r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60%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42E88B-DDAE-F48E-F761-156118926883}"/>
              </a:ext>
            </a:extLst>
          </p:cNvPr>
          <p:cNvSpPr txBox="1"/>
          <p:nvPr/>
        </p:nvSpPr>
        <p:spPr>
          <a:xfrm>
            <a:off x="7077486" y="5586605"/>
            <a:ext cx="1959814" cy="2996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프론트엔드</a:t>
            </a:r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40%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7F82FAD4-25C7-C9B3-BFFC-36FCADE98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754" y="1999798"/>
            <a:ext cx="2026176" cy="1971445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68DF254B-8535-2334-2EC3-9CF9ABA67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325" y="1999798"/>
            <a:ext cx="1959814" cy="191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76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226D76-55CD-F5DD-94D4-D539E0F37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89CC1B-0416-FBBD-B572-0D2F8044221D}"/>
              </a:ext>
            </a:extLst>
          </p:cNvPr>
          <p:cNvSpPr txBox="1"/>
          <p:nvPr/>
        </p:nvSpPr>
        <p:spPr>
          <a:xfrm>
            <a:off x="1136650" y="736599"/>
            <a:ext cx="27651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</a:rPr>
              <a:t>Pearson</a:t>
            </a:r>
            <a:r>
              <a:rPr lang="ko-KR" altLang="en-US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</a:rPr>
              <a:t> </a:t>
            </a: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</a:rPr>
              <a:t>Correlation</a:t>
            </a:r>
            <a:r>
              <a:rPr lang="ko-KR" altLang="en-US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</a:rPr>
              <a:t> </a:t>
            </a: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</a:rPr>
              <a:t>Coefficient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B5BEC-90C8-7725-38EC-C2ABD0876C1D}"/>
              </a:ext>
            </a:extLst>
          </p:cNvPr>
          <p:cNvSpPr txBox="1"/>
          <p:nvPr/>
        </p:nvSpPr>
        <p:spPr>
          <a:xfrm>
            <a:off x="1127125" y="1007109"/>
            <a:ext cx="2236190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ea typeface="G마켓 산스 TTF Bold" panose="02000000000000000000" pitchFamily="2" charset="-127"/>
                <a:cs typeface="+mn-cs"/>
              </a:rPr>
              <a:t>핵심 알고리즘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2304E654-D62A-7412-D04C-B741071DAC1C}"/>
              </a:ext>
            </a:extLst>
          </p:cNvPr>
          <p:cNvSpPr/>
          <p:nvPr/>
        </p:nvSpPr>
        <p:spPr>
          <a:xfrm rot="16200000">
            <a:off x="8186737" y="1506534"/>
            <a:ext cx="3092450" cy="491807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3D4FBAC-DC70-B100-2AF9-A7E6AD7BD8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767" y="1758231"/>
            <a:ext cx="4414679" cy="4414679"/>
          </a:xfrm>
          <a:prstGeom prst="rect">
            <a:avLst/>
          </a:prstGeom>
          <a:effectLst>
            <a:outerShdw blurRad="254000" dist="38100" algn="l" rotWithShape="0">
              <a:prstClr val="black">
                <a:alpha val="30000"/>
              </a:prstClr>
            </a:outerShdw>
          </a:effectLst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02221F-BA0E-C104-1801-824FF19DC5E5}"/>
              </a:ext>
            </a:extLst>
          </p:cNvPr>
          <p:cNvGrpSpPr/>
          <p:nvPr/>
        </p:nvGrpSpPr>
        <p:grpSpPr>
          <a:xfrm>
            <a:off x="1056005" y="2270768"/>
            <a:ext cx="4836101" cy="3845553"/>
            <a:chOff x="2608831" y="2177423"/>
            <a:chExt cx="2753903" cy="2503153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AA7FD4D9-49C5-CAFA-635B-6C3DB07E97D0}"/>
                </a:ext>
              </a:extLst>
            </p:cNvPr>
            <p:cNvSpPr/>
            <p:nvPr/>
          </p:nvSpPr>
          <p:spPr>
            <a:xfrm>
              <a:off x="2608831" y="2177423"/>
              <a:ext cx="2753903" cy="2503153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8C5BB1C8-0DF6-0DCC-2792-9C6E135DC740}"/>
                </a:ext>
              </a:extLst>
            </p:cNvPr>
            <p:cNvSpPr/>
            <p:nvPr/>
          </p:nvSpPr>
          <p:spPr>
            <a:xfrm>
              <a:off x="2608831" y="2177423"/>
              <a:ext cx="2753903" cy="2503153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40C717B-5526-0FDE-82F5-B97A476BC5E8}"/>
              </a:ext>
            </a:extLst>
          </p:cNvPr>
          <p:cNvSpPr txBox="1"/>
          <p:nvPr/>
        </p:nvSpPr>
        <p:spPr>
          <a:xfrm>
            <a:off x="1738578" y="2851982"/>
            <a:ext cx="10818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pearsonCal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()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AC438B-6A6F-70E3-FFEB-94553080F9BE}"/>
              </a:ext>
            </a:extLst>
          </p:cNvPr>
          <p:cNvSpPr txBox="1"/>
          <p:nvPr/>
        </p:nvSpPr>
        <p:spPr>
          <a:xfrm>
            <a:off x="1738578" y="3352491"/>
            <a:ext cx="3463342" cy="2637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파티에 가입하지 않은 모든 유저의 최신 </a:t>
            </a:r>
            <a:r>
              <a:rPr lang="ko-KR" altLang="en-US" sz="1200" spc="-5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인바디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정보를 수집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Z – Score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정규화를 통해 평균이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0,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표준편차가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 데이터로 변형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Min-Max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스케일링 정규화를 통해 데이터의 범위를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사이로 축소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사용자와 데이터리스트 간의 유사도를 비교하여 상관계수를 계산하고 리스트를 반환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BD22C8-4399-7458-32B2-55A2F342F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588" y="736599"/>
            <a:ext cx="4448175" cy="58864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F20135-A2B5-6E23-CB0F-F8E4ABA42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677" y="71437"/>
            <a:ext cx="4981575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25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226D76-55CD-F5DD-94D4-D539E0F37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89CC1B-0416-FBBD-B572-0D2F8044221D}"/>
              </a:ext>
            </a:extLst>
          </p:cNvPr>
          <p:cNvSpPr txBox="1"/>
          <p:nvPr/>
        </p:nvSpPr>
        <p:spPr>
          <a:xfrm>
            <a:off x="1136650" y="736599"/>
            <a:ext cx="163346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Euclidean Distance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B5BEC-90C8-7725-38EC-C2ABD0876C1D}"/>
              </a:ext>
            </a:extLst>
          </p:cNvPr>
          <p:cNvSpPr txBox="1"/>
          <p:nvPr/>
        </p:nvSpPr>
        <p:spPr>
          <a:xfrm>
            <a:off x="1127125" y="1007109"/>
            <a:ext cx="2236190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ea typeface="G마켓 산스 TTF Bold" panose="02000000000000000000" pitchFamily="2" charset="-127"/>
                <a:cs typeface="+mn-cs"/>
              </a:rPr>
              <a:t>핵심 알고리즘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2304E654-D62A-7412-D04C-B741071DAC1C}"/>
              </a:ext>
            </a:extLst>
          </p:cNvPr>
          <p:cNvSpPr/>
          <p:nvPr/>
        </p:nvSpPr>
        <p:spPr>
          <a:xfrm rot="16200000">
            <a:off x="8186737" y="1506534"/>
            <a:ext cx="3092450" cy="491807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3D4FBAC-DC70-B100-2AF9-A7E6AD7BD8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767" y="1758231"/>
            <a:ext cx="4414679" cy="4414679"/>
          </a:xfrm>
          <a:prstGeom prst="rect">
            <a:avLst/>
          </a:prstGeom>
          <a:effectLst>
            <a:outerShdw blurRad="254000" dist="38100" algn="l" rotWithShape="0">
              <a:prstClr val="black">
                <a:alpha val="30000"/>
              </a:prstClr>
            </a:outerShdw>
          </a:effectLst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02221F-BA0E-C104-1801-824FF19DC5E5}"/>
              </a:ext>
            </a:extLst>
          </p:cNvPr>
          <p:cNvGrpSpPr/>
          <p:nvPr/>
        </p:nvGrpSpPr>
        <p:grpSpPr>
          <a:xfrm>
            <a:off x="1056005" y="2270768"/>
            <a:ext cx="4836101" cy="3845553"/>
            <a:chOff x="2608831" y="2177423"/>
            <a:chExt cx="2753903" cy="2503153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AA7FD4D9-49C5-CAFA-635B-6C3DB07E97D0}"/>
                </a:ext>
              </a:extLst>
            </p:cNvPr>
            <p:cNvSpPr/>
            <p:nvPr/>
          </p:nvSpPr>
          <p:spPr>
            <a:xfrm>
              <a:off x="2608831" y="2177423"/>
              <a:ext cx="2753903" cy="2503153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8C5BB1C8-0DF6-0DCC-2792-9C6E135DC740}"/>
                </a:ext>
              </a:extLst>
            </p:cNvPr>
            <p:cNvSpPr/>
            <p:nvPr/>
          </p:nvSpPr>
          <p:spPr>
            <a:xfrm>
              <a:off x="2608831" y="2177423"/>
              <a:ext cx="2753903" cy="2503153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40C717B-5526-0FDE-82F5-B97A476BC5E8}"/>
              </a:ext>
            </a:extLst>
          </p:cNvPr>
          <p:cNvSpPr txBox="1"/>
          <p:nvPr/>
        </p:nvSpPr>
        <p:spPr>
          <a:xfrm>
            <a:off x="1738578" y="2851982"/>
            <a:ext cx="16847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euclideanDistance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()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AC438B-6A6F-70E3-FFEB-94553080F9BE}"/>
              </a:ext>
            </a:extLst>
          </p:cNvPr>
          <p:cNvSpPr txBox="1"/>
          <p:nvPr/>
        </p:nvSpPr>
        <p:spPr>
          <a:xfrm>
            <a:off x="1738578" y="3352491"/>
            <a:ext cx="3463342" cy="1972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앞서 받은 데이터를 내림차 정렬하고 상위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10%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데이터 추출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 데이터와 사용자 간의 유클리드 거리를 계산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유클리드 거리 값으로 오름차 정렬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상위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추출 후 반환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BD22C8-4399-7458-32B2-55A2F342F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588" y="736599"/>
            <a:ext cx="4448175" cy="58864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F20135-A2B5-6E23-CB0F-F8E4ABA42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677" y="71437"/>
            <a:ext cx="4981575" cy="6715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88639B-CDD1-A642-7EF1-D3CCC0A56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933" y="122835"/>
            <a:ext cx="6553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38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226D76-55CD-F5DD-94D4-D539E0F37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89CC1B-0416-FBBD-B572-0D2F8044221D}"/>
              </a:ext>
            </a:extLst>
          </p:cNvPr>
          <p:cNvSpPr txBox="1"/>
          <p:nvPr/>
        </p:nvSpPr>
        <p:spPr>
          <a:xfrm>
            <a:off x="1136650" y="736599"/>
            <a:ext cx="21494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Random Data Generator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B5BEC-90C8-7725-38EC-C2ABD0876C1D}"/>
              </a:ext>
            </a:extLst>
          </p:cNvPr>
          <p:cNvSpPr txBox="1"/>
          <p:nvPr/>
        </p:nvSpPr>
        <p:spPr>
          <a:xfrm>
            <a:off x="1127125" y="1007109"/>
            <a:ext cx="1883529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</a:rPr>
              <a:t>테스트 환경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2304E654-D62A-7412-D04C-B741071DAC1C}"/>
              </a:ext>
            </a:extLst>
          </p:cNvPr>
          <p:cNvSpPr/>
          <p:nvPr/>
        </p:nvSpPr>
        <p:spPr>
          <a:xfrm rot="16200000">
            <a:off x="8186737" y="1506534"/>
            <a:ext cx="3092450" cy="491807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3D4FBAC-DC70-B100-2AF9-A7E6AD7BD8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767" y="1758231"/>
            <a:ext cx="4414679" cy="4414679"/>
          </a:xfrm>
          <a:prstGeom prst="rect">
            <a:avLst/>
          </a:prstGeom>
          <a:effectLst>
            <a:outerShdw blurRad="254000" dist="38100" algn="l" rotWithShape="0">
              <a:prstClr val="black">
                <a:alpha val="30000"/>
              </a:prstClr>
            </a:outerShdw>
          </a:effectLst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7970A1D9-C5BE-AB09-0016-41B296C372D1}"/>
              </a:ext>
            </a:extLst>
          </p:cNvPr>
          <p:cNvGrpSpPr/>
          <p:nvPr/>
        </p:nvGrpSpPr>
        <p:grpSpPr>
          <a:xfrm>
            <a:off x="1127125" y="2414412"/>
            <a:ext cx="2304807" cy="1421978"/>
            <a:chOff x="2608831" y="2177423"/>
            <a:chExt cx="2753903" cy="2503153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E127A36-5AE0-3228-AFC8-7127F140CDCB}"/>
                </a:ext>
              </a:extLst>
            </p:cNvPr>
            <p:cNvSpPr/>
            <p:nvPr/>
          </p:nvSpPr>
          <p:spPr>
            <a:xfrm>
              <a:off x="2608831" y="2177423"/>
              <a:ext cx="2753903" cy="2503153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90CFC5B-AF81-6D21-7A83-D16F80F6A325}"/>
                </a:ext>
              </a:extLst>
            </p:cNvPr>
            <p:cNvSpPr/>
            <p:nvPr/>
          </p:nvSpPr>
          <p:spPr>
            <a:xfrm>
              <a:off x="2608831" y="2177423"/>
              <a:ext cx="2753903" cy="2503153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CBDAD86-0113-9E37-9772-59C51793A854}"/>
              </a:ext>
            </a:extLst>
          </p:cNvPr>
          <p:cNvSpPr txBox="1"/>
          <p:nvPr/>
        </p:nvSpPr>
        <p:spPr>
          <a:xfrm>
            <a:off x="1341566" y="2740616"/>
            <a:ext cx="86241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User Data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B32C5F-7CEA-C864-8B88-2959D1D4FCDF}"/>
              </a:ext>
            </a:extLst>
          </p:cNvPr>
          <p:cNvSpPr txBox="1"/>
          <p:nvPr/>
        </p:nvSpPr>
        <p:spPr>
          <a:xfrm>
            <a:off x="1341567" y="3098203"/>
            <a:ext cx="1901728" cy="4213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2000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Male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Female 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1000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kumimoji="0" lang="en-US" altLang="ko-KR" sz="120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1125005-2303-E756-51D2-4F7BBAF5C936}"/>
              </a:ext>
            </a:extLst>
          </p:cNvPr>
          <p:cNvSpPr/>
          <p:nvPr/>
        </p:nvSpPr>
        <p:spPr>
          <a:xfrm>
            <a:off x="3841320" y="2414411"/>
            <a:ext cx="2304808" cy="1421979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702221F-BA0E-C104-1801-824FF19DC5E5}"/>
              </a:ext>
            </a:extLst>
          </p:cNvPr>
          <p:cNvGrpSpPr/>
          <p:nvPr/>
        </p:nvGrpSpPr>
        <p:grpSpPr>
          <a:xfrm>
            <a:off x="3889823" y="4089819"/>
            <a:ext cx="2304807" cy="1421978"/>
            <a:chOff x="2608831" y="2177423"/>
            <a:chExt cx="2753903" cy="2503153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AA7FD4D9-49C5-CAFA-635B-6C3DB07E97D0}"/>
                </a:ext>
              </a:extLst>
            </p:cNvPr>
            <p:cNvSpPr/>
            <p:nvPr/>
          </p:nvSpPr>
          <p:spPr>
            <a:xfrm>
              <a:off x="2608831" y="2177423"/>
              <a:ext cx="2753903" cy="2503153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8C5BB1C8-0DF6-0DCC-2792-9C6E135DC740}"/>
                </a:ext>
              </a:extLst>
            </p:cNvPr>
            <p:cNvSpPr/>
            <p:nvPr/>
          </p:nvSpPr>
          <p:spPr>
            <a:xfrm>
              <a:off x="2608831" y="2177423"/>
              <a:ext cx="2753903" cy="2503153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0C0F7C22-75FA-1DA8-0743-7DD5B7F109BD}"/>
              </a:ext>
            </a:extLst>
          </p:cNvPr>
          <p:cNvSpPr/>
          <p:nvPr/>
        </p:nvSpPr>
        <p:spPr>
          <a:xfrm>
            <a:off x="1136650" y="4089819"/>
            <a:ext cx="2304808" cy="1421979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Pretendard Medium" panose="0200060300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40C717B-5526-0FDE-82F5-B97A476BC5E8}"/>
              </a:ext>
            </a:extLst>
          </p:cNvPr>
          <p:cNvSpPr txBox="1"/>
          <p:nvPr/>
        </p:nvSpPr>
        <p:spPr>
          <a:xfrm>
            <a:off x="4020430" y="2740616"/>
            <a:ext cx="12920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spc="-5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UserRank</a:t>
            </a:r>
            <a:r>
              <a:rPr lang="ko-KR" altLang="en-US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AC438B-6A6F-70E3-FFEB-94553080F9BE}"/>
              </a:ext>
            </a:extLst>
          </p:cNvPr>
          <p:cNvSpPr txBox="1"/>
          <p:nvPr/>
        </p:nvSpPr>
        <p:spPr>
          <a:xfrm>
            <a:off x="4020431" y="3098203"/>
            <a:ext cx="1901728" cy="642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2000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</a:t>
            </a:r>
            <a:endParaRPr lang="en-US" altLang="ko-KR" sz="1200" spc="-5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값 랜덤적용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최소 최대 기준치 다름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8759EF-1242-E157-810C-21C012F70B83}"/>
              </a:ext>
            </a:extLst>
          </p:cNvPr>
          <p:cNvSpPr txBox="1"/>
          <p:nvPr/>
        </p:nvSpPr>
        <p:spPr>
          <a:xfrm>
            <a:off x="4020430" y="4416533"/>
            <a:ext cx="3638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Fitty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549CDF6-286D-6F3F-0750-39471ED73A8A}"/>
              </a:ext>
            </a:extLst>
          </p:cNvPr>
          <p:cNvSpPr txBox="1"/>
          <p:nvPr/>
        </p:nvSpPr>
        <p:spPr>
          <a:xfrm>
            <a:off x="4020431" y="4774120"/>
            <a:ext cx="1901728" cy="642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~200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 유저 가입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무작위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admin(20</a:t>
            </a: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무작위 </a:t>
            </a:r>
            <a:r>
              <a:rPr lang="en-US" altLang="ko-KR" sz="12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member/guest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2F1010-768C-E275-C8BF-7395E546D13A}"/>
              </a:ext>
            </a:extLst>
          </p:cNvPr>
          <p:cNvSpPr txBox="1"/>
          <p:nvPr/>
        </p:nvSpPr>
        <p:spPr>
          <a:xfrm>
            <a:off x="1338148" y="4416533"/>
            <a:ext cx="14021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spc="-5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UserProfile</a:t>
            </a:r>
            <a:r>
              <a:rPr lang="ko-KR" altLang="en-US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600" spc="-5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C22BEF9-638E-CB02-2308-B7FB85FD73D7}"/>
              </a:ext>
            </a:extLst>
          </p:cNvPr>
          <p:cNvSpPr txBox="1"/>
          <p:nvPr/>
        </p:nvSpPr>
        <p:spPr>
          <a:xfrm>
            <a:off x="1338149" y="4774120"/>
            <a:ext cx="1901728" cy="642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 생성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키에 맞는 몸무게 생성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 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무게에 맞는 타 수치 생성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626998-78BD-57BE-CE66-E56389497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082" y="0"/>
            <a:ext cx="4599542" cy="61729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D9F998-7C2F-402B-5237-08B8636C9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082" y="6062832"/>
            <a:ext cx="4599542" cy="16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17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5F8615-D565-455E-5488-CEF61DCC6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67882A2C-2038-9EC5-CDCC-90F190105C24}"/>
              </a:ext>
            </a:extLst>
          </p:cNvPr>
          <p:cNvGrpSpPr/>
          <p:nvPr/>
        </p:nvGrpSpPr>
        <p:grpSpPr>
          <a:xfrm>
            <a:off x="-504371" y="0"/>
            <a:ext cx="5143311" cy="6815982"/>
            <a:chOff x="4940640" y="736600"/>
            <a:chExt cx="2800446" cy="5323254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3748B37-C2F9-8F0C-DEFD-50BB1E13C39C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0B745EED-3313-F19B-7B5A-42668514F588}"/>
                </a:ext>
              </a:extLst>
            </p:cNvPr>
            <p:cNvSpPr/>
            <p:nvPr/>
          </p:nvSpPr>
          <p:spPr>
            <a:xfrm>
              <a:off x="4940640" y="736600"/>
              <a:ext cx="2800446" cy="5323254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83" name="그림 82" descr="라인, 건물, 흑백이(가) 표시된 사진&#10;&#10;자동 생성된 설명">
            <a:extLst>
              <a:ext uri="{FF2B5EF4-FFF2-40B4-BE49-F238E27FC236}">
                <a16:creationId xmlns:a16="http://schemas.microsoft.com/office/drawing/2014/main" id="{96181634-E20E-3F11-D6E2-E8904AAA8B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504371" y="0"/>
            <a:ext cx="5143311" cy="6815982"/>
          </a:xfrm>
          <a:custGeom>
            <a:avLst/>
            <a:gdLst>
              <a:gd name="connsiteX0" fmla="*/ 543538 w 5529943"/>
              <a:gd name="connsiteY0" fmla="*/ 0 h 6815982"/>
              <a:gd name="connsiteX1" fmla="*/ 4986405 w 5529943"/>
              <a:gd name="connsiteY1" fmla="*/ 0 h 6815982"/>
              <a:gd name="connsiteX2" fmla="*/ 5529943 w 5529943"/>
              <a:gd name="connsiteY2" fmla="*/ 543538 h 6815982"/>
              <a:gd name="connsiteX3" fmla="*/ 5529943 w 5529943"/>
              <a:gd name="connsiteY3" fmla="*/ 6272444 h 6815982"/>
              <a:gd name="connsiteX4" fmla="*/ 4986405 w 5529943"/>
              <a:gd name="connsiteY4" fmla="*/ 6815982 h 6815982"/>
              <a:gd name="connsiteX5" fmla="*/ 543538 w 5529943"/>
              <a:gd name="connsiteY5" fmla="*/ 6815982 h 6815982"/>
              <a:gd name="connsiteX6" fmla="*/ 0 w 5529943"/>
              <a:gd name="connsiteY6" fmla="*/ 6272444 h 6815982"/>
              <a:gd name="connsiteX7" fmla="*/ 0 w 5529943"/>
              <a:gd name="connsiteY7" fmla="*/ 543538 h 6815982"/>
              <a:gd name="connsiteX8" fmla="*/ 543538 w 5529943"/>
              <a:gd name="connsiteY8" fmla="*/ 0 h 681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9943" h="6815982">
                <a:moveTo>
                  <a:pt x="543538" y="0"/>
                </a:moveTo>
                <a:lnTo>
                  <a:pt x="4986405" y="0"/>
                </a:lnTo>
                <a:cubicBezTo>
                  <a:pt x="5286593" y="0"/>
                  <a:pt x="5529943" y="243350"/>
                  <a:pt x="5529943" y="543538"/>
                </a:cubicBezTo>
                <a:lnTo>
                  <a:pt x="5529943" y="6272444"/>
                </a:lnTo>
                <a:cubicBezTo>
                  <a:pt x="5529943" y="6572632"/>
                  <a:pt x="5286593" y="6815982"/>
                  <a:pt x="4986405" y="6815982"/>
                </a:cubicBezTo>
                <a:lnTo>
                  <a:pt x="543538" y="6815982"/>
                </a:lnTo>
                <a:cubicBezTo>
                  <a:pt x="243350" y="6815982"/>
                  <a:pt x="0" y="6572632"/>
                  <a:pt x="0" y="6272444"/>
                </a:cubicBezTo>
                <a:lnTo>
                  <a:pt x="0" y="543538"/>
                </a:lnTo>
                <a:cubicBezTo>
                  <a:pt x="0" y="243350"/>
                  <a:pt x="243350" y="0"/>
                  <a:pt x="543538" y="0"/>
                </a:cubicBezTo>
                <a:close/>
              </a:path>
            </a:pathLst>
          </a:cu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3835EFD-182C-65E7-29A1-997F77CB3EF3}"/>
              </a:ext>
            </a:extLst>
          </p:cNvPr>
          <p:cNvSpPr txBox="1"/>
          <p:nvPr/>
        </p:nvSpPr>
        <p:spPr>
          <a:xfrm rot="5400000">
            <a:off x="9369149" y="3567075"/>
            <a:ext cx="3529812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1" u="none" strike="noStrike" kern="1200" cap="none" spc="-200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>
                    <a:alpha val="10000"/>
                  </a:srgbClr>
                </a:solidFill>
                <a:effectLst/>
                <a:uLnTx/>
                <a:uFillTx/>
                <a:ea typeface="G마켓 산스 TTF Bold" panose="02000000000000000000" pitchFamily="2" charset="-127"/>
                <a:cs typeface="+mn-cs"/>
              </a:rPr>
              <a:t>BUSINESS REPORT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EF9F719-406D-91C0-BC40-FA1491AC5216}"/>
              </a:ext>
            </a:extLst>
          </p:cNvPr>
          <p:cNvSpPr txBox="1"/>
          <p:nvPr/>
        </p:nvSpPr>
        <p:spPr>
          <a:xfrm>
            <a:off x="1369972" y="517258"/>
            <a:ext cx="2800447" cy="433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ea typeface="G마켓 산스 TTF Bold" panose="02000000000000000000" pitchFamily="2" charset="-127"/>
                <a:cs typeface="+mn-cs"/>
              </a:rPr>
              <a:t>기대 효과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20483F18-1BFF-371A-2A8F-25F416416A91}"/>
              </a:ext>
            </a:extLst>
          </p:cNvPr>
          <p:cNvGrpSpPr/>
          <p:nvPr/>
        </p:nvGrpSpPr>
        <p:grpSpPr>
          <a:xfrm>
            <a:off x="4869773" y="4698146"/>
            <a:ext cx="5702347" cy="1436467"/>
            <a:chOff x="8035714" y="2271504"/>
            <a:chExt cx="2837869" cy="965118"/>
          </a:xfrm>
        </p:grpSpPr>
        <p:sp>
          <p:nvSpPr>
            <p:cNvPr id="153" name="사각형: 둥근 모서리 152">
              <a:extLst>
                <a:ext uri="{FF2B5EF4-FFF2-40B4-BE49-F238E27FC236}">
                  <a16:creationId xmlns:a16="http://schemas.microsoft.com/office/drawing/2014/main" id="{8B25F3DB-C20B-09E9-F8CC-41B99A5517BD}"/>
                </a:ext>
              </a:extLst>
            </p:cNvPr>
            <p:cNvSpPr/>
            <p:nvPr/>
          </p:nvSpPr>
          <p:spPr>
            <a:xfrm>
              <a:off x="8035714" y="2271504"/>
              <a:ext cx="2837869" cy="965118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E4B2DFF1-44E1-4E0B-CF30-63C6FD45A45C}"/>
                </a:ext>
              </a:extLst>
            </p:cNvPr>
            <p:cNvSpPr/>
            <p:nvPr/>
          </p:nvSpPr>
          <p:spPr>
            <a:xfrm>
              <a:off x="8035714" y="2271504"/>
              <a:ext cx="2837869" cy="965118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14133EFD-227F-8C71-8156-60018ECA7699}"/>
              </a:ext>
            </a:extLst>
          </p:cNvPr>
          <p:cNvGrpSpPr/>
          <p:nvPr/>
        </p:nvGrpSpPr>
        <p:grpSpPr>
          <a:xfrm>
            <a:off x="4205368" y="4883578"/>
            <a:ext cx="1048804" cy="1065602"/>
            <a:chOff x="2141733" y="2763992"/>
            <a:chExt cx="1584280" cy="1584280"/>
          </a:xfrm>
        </p:grpSpPr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0C9E3114-637F-8DCA-2770-8D0DED05FEEF}"/>
                </a:ext>
              </a:extLst>
            </p:cNvPr>
            <p:cNvSpPr/>
            <p:nvPr/>
          </p:nvSpPr>
          <p:spPr>
            <a:xfrm>
              <a:off x="2141733" y="2763992"/>
              <a:ext cx="1584280" cy="1584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38100" dir="13500000" algn="br" rotWithShape="0">
                <a:schemeClr val="bg1">
                  <a:alpha val="7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484CBDC9-E544-BA72-46FF-A9CE910B32CF}"/>
                </a:ext>
              </a:extLst>
            </p:cNvPr>
            <p:cNvSpPr/>
            <p:nvPr/>
          </p:nvSpPr>
          <p:spPr>
            <a:xfrm>
              <a:off x="2141733" y="2763992"/>
              <a:ext cx="1584280" cy="1584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39700" dist="38100" dir="2700000" algn="tl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7C1293E9-D3A7-C814-E3FA-1B9E12543285}"/>
              </a:ext>
            </a:extLst>
          </p:cNvPr>
          <p:cNvGrpSpPr/>
          <p:nvPr/>
        </p:nvGrpSpPr>
        <p:grpSpPr>
          <a:xfrm>
            <a:off x="4505101" y="5242261"/>
            <a:ext cx="449339" cy="348237"/>
            <a:chOff x="4867957" y="5177993"/>
            <a:chExt cx="449339" cy="348237"/>
          </a:xfr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A68223CB-833C-756A-2308-00563D00446E}"/>
                </a:ext>
              </a:extLst>
            </p:cNvPr>
            <p:cNvSpPr/>
            <p:nvPr/>
          </p:nvSpPr>
          <p:spPr>
            <a:xfrm>
              <a:off x="4947153" y="5307740"/>
              <a:ext cx="79757" cy="128061"/>
            </a:xfrm>
            <a:custGeom>
              <a:avLst/>
              <a:gdLst>
                <a:gd name="connsiteX0" fmla="*/ 15727 w 79757"/>
                <a:gd name="connsiteY0" fmla="*/ 128062 h 128061"/>
                <a:gd name="connsiteX1" fmla="*/ 0 w 79757"/>
                <a:gd name="connsiteY1" fmla="*/ 112335 h 128061"/>
                <a:gd name="connsiteX2" fmla="*/ 48304 w 79757"/>
                <a:gd name="connsiteY2" fmla="*/ 64031 h 128061"/>
                <a:gd name="connsiteX3" fmla="*/ 0 w 79757"/>
                <a:gd name="connsiteY3" fmla="*/ 15727 h 128061"/>
                <a:gd name="connsiteX4" fmla="*/ 15727 w 79757"/>
                <a:gd name="connsiteY4" fmla="*/ 0 h 128061"/>
                <a:gd name="connsiteX5" fmla="*/ 79758 w 79757"/>
                <a:gd name="connsiteY5" fmla="*/ 64031 h 12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757" h="128061">
                  <a:moveTo>
                    <a:pt x="15727" y="128062"/>
                  </a:moveTo>
                  <a:lnTo>
                    <a:pt x="0" y="112335"/>
                  </a:lnTo>
                  <a:lnTo>
                    <a:pt x="48304" y="64031"/>
                  </a:lnTo>
                  <a:lnTo>
                    <a:pt x="0" y="15727"/>
                  </a:lnTo>
                  <a:lnTo>
                    <a:pt x="15727" y="0"/>
                  </a:lnTo>
                  <a:lnTo>
                    <a:pt x="79758" y="64031"/>
                  </a:ln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81A24F65-13F3-3194-6FD4-D3B17719FFF2}"/>
                </a:ext>
              </a:extLst>
            </p:cNvPr>
            <p:cNvSpPr/>
            <p:nvPr/>
          </p:nvSpPr>
          <p:spPr>
            <a:xfrm>
              <a:off x="4867957" y="5177993"/>
              <a:ext cx="449339" cy="348237"/>
            </a:xfrm>
            <a:custGeom>
              <a:avLst/>
              <a:gdLst>
                <a:gd name="connsiteX0" fmla="*/ 0 w 449339"/>
                <a:gd name="connsiteY0" fmla="*/ 0 h 348237"/>
                <a:gd name="connsiteX1" fmla="*/ 0 w 449339"/>
                <a:gd name="connsiteY1" fmla="*/ 348238 h 348237"/>
                <a:gd name="connsiteX2" fmla="*/ 449339 w 449339"/>
                <a:gd name="connsiteY2" fmla="*/ 348238 h 348237"/>
                <a:gd name="connsiteX3" fmla="*/ 449339 w 449339"/>
                <a:gd name="connsiteY3" fmla="*/ 0 h 348237"/>
                <a:gd name="connsiteX4" fmla="*/ 0 w 449339"/>
                <a:gd name="connsiteY4" fmla="*/ 0 h 348237"/>
                <a:gd name="connsiteX5" fmla="*/ 387555 w 449339"/>
                <a:gd name="connsiteY5" fmla="*/ 33700 h 348237"/>
                <a:gd name="connsiteX6" fmla="*/ 398789 w 449339"/>
                <a:gd name="connsiteY6" fmla="*/ 44934 h 348237"/>
                <a:gd name="connsiteX7" fmla="*/ 387555 w 449339"/>
                <a:gd name="connsiteY7" fmla="*/ 56167 h 348237"/>
                <a:gd name="connsiteX8" fmla="*/ 376322 w 449339"/>
                <a:gd name="connsiteY8" fmla="*/ 44934 h 348237"/>
                <a:gd name="connsiteX9" fmla="*/ 387555 w 449339"/>
                <a:gd name="connsiteY9" fmla="*/ 33700 h 348237"/>
                <a:gd name="connsiteX10" fmla="*/ 348238 w 449339"/>
                <a:gd name="connsiteY10" fmla="*/ 33700 h 348237"/>
                <a:gd name="connsiteX11" fmla="*/ 359471 w 449339"/>
                <a:gd name="connsiteY11" fmla="*/ 44934 h 348237"/>
                <a:gd name="connsiteX12" fmla="*/ 348238 w 449339"/>
                <a:gd name="connsiteY12" fmla="*/ 56167 h 348237"/>
                <a:gd name="connsiteX13" fmla="*/ 337004 w 449339"/>
                <a:gd name="connsiteY13" fmla="*/ 44934 h 348237"/>
                <a:gd name="connsiteX14" fmla="*/ 348238 w 449339"/>
                <a:gd name="connsiteY14" fmla="*/ 33700 h 348237"/>
                <a:gd name="connsiteX15" fmla="*/ 308921 w 449339"/>
                <a:gd name="connsiteY15" fmla="*/ 33700 h 348237"/>
                <a:gd name="connsiteX16" fmla="*/ 320154 w 449339"/>
                <a:gd name="connsiteY16" fmla="*/ 44934 h 348237"/>
                <a:gd name="connsiteX17" fmla="*/ 308921 w 449339"/>
                <a:gd name="connsiteY17" fmla="*/ 56167 h 348237"/>
                <a:gd name="connsiteX18" fmla="*/ 297687 w 449339"/>
                <a:gd name="connsiteY18" fmla="*/ 44934 h 348237"/>
                <a:gd name="connsiteX19" fmla="*/ 308921 w 449339"/>
                <a:gd name="connsiteY19" fmla="*/ 33700 h 348237"/>
                <a:gd name="connsiteX20" fmla="*/ 415639 w 449339"/>
                <a:gd name="connsiteY20" fmla="*/ 314537 h 348237"/>
                <a:gd name="connsiteX21" fmla="*/ 33700 w 449339"/>
                <a:gd name="connsiteY21" fmla="*/ 314537 h 348237"/>
                <a:gd name="connsiteX22" fmla="*/ 33700 w 449339"/>
                <a:gd name="connsiteY22" fmla="*/ 89868 h 348237"/>
                <a:gd name="connsiteX23" fmla="*/ 415639 w 449339"/>
                <a:gd name="connsiteY23" fmla="*/ 89868 h 348237"/>
                <a:gd name="connsiteX24" fmla="*/ 415639 w 449339"/>
                <a:gd name="connsiteY24" fmla="*/ 314537 h 34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9339" h="348237">
                  <a:moveTo>
                    <a:pt x="0" y="0"/>
                  </a:moveTo>
                  <a:lnTo>
                    <a:pt x="0" y="348238"/>
                  </a:lnTo>
                  <a:lnTo>
                    <a:pt x="449339" y="348238"/>
                  </a:lnTo>
                  <a:lnTo>
                    <a:pt x="449339" y="0"/>
                  </a:lnTo>
                  <a:lnTo>
                    <a:pt x="0" y="0"/>
                  </a:lnTo>
                  <a:close/>
                  <a:moveTo>
                    <a:pt x="387555" y="33700"/>
                  </a:moveTo>
                  <a:cubicBezTo>
                    <a:pt x="393733" y="33700"/>
                    <a:pt x="398789" y="38756"/>
                    <a:pt x="398789" y="44934"/>
                  </a:cubicBezTo>
                  <a:cubicBezTo>
                    <a:pt x="398789" y="51112"/>
                    <a:pt x="393733" y="56167"/>
                    <a:pt x="387555" y="56167"/>
                  </a:cubicBezTo>
                  <a:cubicBezTo>
                    <a:pt x="381377" y="56167"/>
                    <a:pt x="376322" y="51112"/>
                    <a:pt x="376322" y="44934"/>
                  </a:cubicBezTo>
                  <a:cubicBezTo>
                    <a:pt x="376322" y="38756"/>
                    <a:pt x="381377" y="33700"/>
                    <a:pt x="387555" y="33700"/>
                  </a:cubicBezTo>
                  <a:close/>
                  <a:moveTo>
                    <a:pt x="348238" y="33700"/>
                  </a:moveTo>
                  <a:cubicBezTo>
                    <a:pt x="354416" y="33700"/>
                    <a:pt x="359471" y="38756"/>
                    <a:pt x="359471" y="44934"/>
                  </a:cubicBezTo>
                  <a:cubicBezTo>
                    <a:pt x="359471" y="51112"/>
                    <a:pt x="354416" y="56167"/>
                    <a:pt x="348238" y="56167"/>
                  </a:cubicBezTo>
                  <a:cubicBezTo>
                    <a:pt x="342059" y="56167"/>
                    <a:pt x="337004" y="51112"/>
                    <a:pt x="337004" y="44934"/>
                  </a:cubicBezTo>
                  <a:cubicBezTo>
                    <a:pt x="337004" y="38756"/>
                    <a:pt x="342059" y="33700"/>
                    <a:pt x="348238" y="33700"/>
                  </a:cubicBezTo>
                  <a:close/>
                  <a:moveTo>
                    <a:pt x="308921" y="33700"/>
                  </a:moveTo>
                  <a:cubicBezTo>
                    <a:pt x="315099" y="33700"/>
                    <a:pt x="320154" y="38756"/>
                    <a:pt x="320154" y="44934"/>
                  </a:cubicBezTo>
                  <a:cubicBezTo>
                    <a:pt x="320154" y="51112"/>
                    <a:pt x="315099" y="56167"/>
                    <a:pt x="308921" y="56167"/>
                  </a:cubicBezTo>
                  <a:cubicBezTo>
                    <a:pt x="302742" y="56167"/>
                    <a:pt x="297687" y="51112"/>
                    <a:pt x="297687" y="44934"/>
                  </a:cubicBezTo>
                  <a:cubicBezTo>
                    <a:pt x="297687" y="38756"/>
                    <a:pt x="302742" y="33700"/>
                    <a:pt x="308921" y="33700"/>
                  </a:cubicBezTo>
                  <a:close/>
                  <a:moveTo>
                    <a:pt x="415639" y="314537"/>
                  </a:moveTo>
                  <a:lnTo>
                    <a:pt x="33700" y="314537"/>
                  </a:lnTo>
                  <a:lnTo>
                    <a:pt x="33700" y="89868"/>
                  </a:lnTo>
                  <a:lnTo>
                    <a:pt x="415639" y="89868"/>
                  </a:lnTo>
                  <a:lnTo>
                    <a:pt x="415639" y="314537"/>
                  </a:ln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56A836C9-7AE5-3BA5-D813-E21DE8944439}"/>
                </a:ext>
              </a:extLst>
            </p:cNvPr>
            <p:cNvSpPr/>
            <p:nvPr/>
          </p:nvSpPr>
          <p:spPr>
            <a:xfrm>
              <a:off x="5036460" y="5413896"/>
              <a:ext cx="89867" cy="22466"/>
            </a:xfrm>
            <a:custGeom>
              <a:avLst/>
              <a:gdLst>
                <a:gd name="connsiteX0" fmla="*/ 0 w 89867"/>
                <a:gd name="connsiteY0" fmla="*/ 0 h 22466"/>
                <a:gd name="connsiteX1" fmla="*/ 89868 w 89867"/>
                <a:gd name="connsiteY1" fmla="*/ 0 h 22466"/>
                <a:gd name="connsiteX2" fmla="*/ 89868 w 89867"/>
                <a:gd name="connsiteY2" fmla="*/ 22467 h 22466"/>
                <a:gd name="connsiteX3" fmla="*/ 0 w 89867"/>
                <a:gd name="connsiteY3" fmla="*/ 22467 h 22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67" h="22466">
                  <a:moveTo>
                    <a:pt x="0" y="0"/>
                  </a:moveTo>
                  <a:lnTo>
                    <a:pt x="89868" y="0"/>
                  </a:lnTo>
                  <a:lnTo>
                    <a:pt x="89868" y="22467"/>
                  </a:lnTo>
                  <a:lnTo>
                    <a:pt x="0" y="22467"/>
                  </a:lnTo>
                  <a:close/>
                </a:path>
              </a:pathLst>
            </a:custGeom>
            <a:grpFill/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B08E16-84D0-148F-10F7-E7BAC9C5DA48}"/>
              </a:ext>
            </a:extLst>
          </p:cNvPr>
          <p:cNvGrpSpPr/>
          <p:nvPr/>
        </p:nvGrpSpPr>
        <p:grpSpPr>
          <a:xfrm>
            <a:off x="4869773" y="3085830"/>
            <a:ext cx="5702348" cy="1436467"/>
            <a:chOff x="8035714" y="2271504"/>
            <a:chExt cx="2837869" cy="965118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FE1DDE4-C799-9C27-4CA8-CE2A231813BD}"/>
                </a:ext>
              </a:extLst>
            </p:cNvPr>
            <p:cNvSpPr/>
            <p:nvPr/>
          </p:nvSpPr>
          <p:spPr>
            <a:xfrm>
              <a:off x="8035714" y="2271504"/>
              <a:ext cx="2837869" cy="965118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ACDD23C-BD39-6313-0780-820A0AED3C1C}"/>
                </a:ext>
              </a:extLst>
            </p:cNvPr>
            <p:cNvSpPr/>
            <p:nvPr/>
          </p:nvSpPr>
          <p:spPr>
            <a:xfrm>
              <a:off x="8035714" y="2271504"/>
              <a:ext cx="2837869" cy="965118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2B4A278-1F4E-AF50-5E6F-5F9DBD2C5EF3}"/>
              </a:ext>
            </a:extLst>
          </p:cNvPr>
          <p:cNvGrpSpPr/>
          <p:nvPr/>
        </p:nvGrpSpPr>
        <p:grpSpPr>
          <a:xfrm>
            <a:off x="4205368" y="3271262"/>
            <a:ext cx="1048804" cy="1065602"/>
            <a:chOff x="2141733" y="2763992"/>
            <a:chExt cx="1584280" cy="158428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5B58C77-D705-76EE-C3DC-5E979FF8E820}"/>
                </a:ext>
              </a:extLst>
            </p:cNvPr>
            <p:cNvSpPr/>
            <p:nvPr/>
          </p:nvSpPr>
          <p:spPr>
            <a:xfrm>
              <a:off x="2141733" y="2763992"/>
              <a:ext cx="1584280" cy="1584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38100" dir="13500000" algn="br" rotWithShape="0">
                <a:schemeClr val="bg1">
                  <a:alpha val="7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4BDD02C-038C-37DB-EA7E-C199023C5B11}"/>
                </a:ext>
              </a:extLst>
            </p:cNvPr>
            <p:cNvSpPr/>
            <p:nvPr/>
          </p:nvSpPr>
          <p:spPr>
            <a:xfrm>
              <a:off x="2141733" y="2763992"/>
              <a:ext cx="1584280" cy="1584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39700" dist="38100" dir="2700000" algn="tl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26" name="그래픽 180" descr="말풍선 단색으로 채워진">
            <a:extLst>
              <a:ext uri="{FF2B5EF4-FFF2-40B4-BE49-F238E27FC236}">
                <a16:creationId xmlns:a16="http://schemas.microsoft.com/office/drawing/2014/main" id="{37EB831A-EEF7-9EC3-A3F6-D0846079B9FF}"/>
              </a:ext>
            </a:extLst>
          </p:cNvPr>
          <p:cNvSpPr/>
          <p:nvPr/>
        </p:nvSpPr>
        <p:spPr>
          <a:xfrm>
            <a:off x="4538801" y="3629945"/>
            <a:ext cx="381938" cy="348237"/>
          </a:xfrm>
          <a:custGeom>
            <a:avLst/>
            <a:gdLst>
              <a:gd name="connsiteX0" fmla="*/ 19097 w 381938"/>
              <a:gd name="connsiteY0" fmla="*/ 0 h 348237"/>
              <a:gd name="connsiteX1" fmla="*/ 0 w 381938"/>
              <a:gd name="connsiteY1" fmla="*/ 19321 h 348237"/>
              <a:gd name="connsiteX2" fmla="*/ 0 w 381938"/>
              <a:gd name="connsiteY2" fmla="*/ 19322 h 348237"/>
              <a:gd name="connsiteX3" fmla="*/ 0 w 381938"/>
              <a:gd name="connsiteY3" fmla="*/ 251518 h 348237"/>
              <a:gd name="connsiteX4" fmla="*/ 0 w 381938"/>
              <a:gd name="connsiteY4" fmla="*/ 251518 h 348237"/>
              <a:gd name="connsiteX5" fmla="*/ 19097 w 381938"/>
              <a:gd name="connsiteY5" fmla="*/ 270839 h 348237"/>
              <a:gd name="connsiteX6" fmla="*/ 19097 w 381938"/>
              <a:gd name="connsiteY6" fmla="*/ 270839 h 348237"/>
              <a:gd name="connsiteX7" fmla="*/ 76388 w 381938"/>
              <a:gd name="connsiteY7" fmla="*/ 270839 h 348237"/>
              <a:gd name="connsiteX8" fmla="*/ 76388 w 381938"/>
              <a:gd name="connsiteY8" fmla="*/ 348238 h 348237"/>
              <a:gd name="connsiteX9" fmla="*/ 152776 w 381938"/>
              <a:gd name="connsiteY9" fmla="*/ 270839 h 348237"/>
              <a:gd name="connsiteX10" fmla="*/ 362842 w 381938"/>
              <a:gd name="connsiteY10" fmla="*/ 270839 h 348237"/>
              <a:gd name="connsiteX11" fmla="*/ 381939 w 381938"/>
              <a:gd name="connsiteY11" fmla="*/ 251518 h 348237"/>
              <a:gd name="connsiteX12" fmla="*/ 381939 w 381938"/>
              <a:gd name="connsiteY12" fmla="*/ 251518 h 348237"/>
              <a:gd name="connsiteX13" fmla="*/ 381939 w 381938"/>
              <a:gd name="connsiteY13" fmla="*/ 19322 h 348237"/>
              <a:gd name="connsiteX14" fmla="*/ 381939 w 381938"/>
              <a:gd name="connsiteY14" fmla="*/ 19322 h 348237"/>
              <a:gd name="connsiteX15" fmla="*/ 362842 w 381938"/>
              <a:gd name="connsiteY15" fmla="*/ 0 h 348237"/>
              <a:gd name="connsiteX16" fmla="*/ 362842 w 381938"/>
              <a:gd name="connsiteY16" fmla="*/ 0 h 348237"/>
              <a:gd name="connsiteX17" fmla="*/ 252754 w 381938"/>
              <a:gd name="connsiteY17" fmla="*/ 134802 h 348237"/>
              <a:gd name="connsiteX18" fmla="*/ 280837 w 381938"/>
              <a:gd name="connsiteY18" fmla="*/ 106718 h 348237"/>
              <a:gd name="connsiteX19" fmla="*/ 308921 w 381938"/>
              <a:gd name="connsiteY19" fmla="*/ 134802 h 348237"/>
              <a:gd name="connsiteX20" fmla="*/ 280837 w 381938"/>
              <a:gd name="connsiteY20" fmla="*/ 162885 h 348237"/>
              <a:gd name="connsiteX21" fmla="*/ 252754 w 381938"/>
              <a:gd name="connsiteY21" fmla="*/ 134802 h 348237"/>
              <a:gd name="connsiteX22" fmla="*/ 162886 w 381938"/>
              <a:gd name="connsiteY22" fmla="*/ 134802 h 348237"/>
              <a:gd name="connsiteX23" fmla="*/ 190969 w 381938"/>
              <a:gd name="connsiteY23" fmla="*/ 106718 h 348237"/>
              <a:gd name="connsiteX24" fmla="*/ 219053 w 381938"/>
              <a:gd name="connsiteY24" fmla="*/ 134802 h 348237"/>
              <a:gd name="connsiteX25" fmla="*/ 190969 w 381938"/>
              <a:gd name="connsiteY25" fmla="*/ 162885 h 348237"/>
              <a:gd name="connsiteX26" fmla="*/ 162886 w 381938"/>
              <a:gd name="connsiteY26" fmla="*/ 134802 h 348237"/>
              <a:gd name="connsiteX27" fmla="*/ 73018 w 381938"/>
              <a:gd name="connsiteY27" fmla="*/ 134802 h 348237"/>
              <a:gd name="connsiteX28" fmla="*/ 101102 w 381938"/>
              <a:gd name="connsiteY28" fmla="*/ 106718 h 348237"/>
              <a:gd name="connsiteX29" fmla="*/ 129185 w 381938"/>
              <a:gd name="connsiteY29" fmla="*/ 134802 h 348237"/>
              <a:gd name="connsiteX30" fmla="*/ 101102 w 381938"/>
              <a:gd name="connsiteY30" fmla="*/ 162885 h 348237"/>
              <a:gd name="connsiteX31" fmla="*/ 73018 w 381938"/>
              <a:gd name="connsiteY31" fmla="*/ 134802 h 34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1938" h="348237">
                <a:moveTo>
                  <a:pt x="19097" y="0"/>
                </a:moveTo>
                <a:cubicBezTo>
                  <a:pt x="8488" y="62"/>
                  <a:pt x="-61" y="8712"/>
                  <a:pt x="0" y="19321"/>
                </a:cubicBezTo>
                <a:cubicBezTo>
                  <a:pt x="0" y="19321"/>
                  <a:pt x="0" y="19322"/>
                  <a:pt x="0" y="19322"/>
                </a:cubicBezTo>
                <a:lnTo>
                  <a:pt x="0" y="251518"/>
                </a:lnTo>
                <a:lnTo>
                  <a:pt x="0" y="251518"/>
                </a:lnTo>
                <a:cubicBezTo>
                  <a:pt x="-62" y="262127"/>
                  <a:pt x="8488" y="270777"/>
                  <a:pt x="19097" y="270839"/>
                </a:cubicBezTo>
                <a:cubicBezTo>
                  <a:pt x="19097" y="270839"/>
                  <a:pt x="19097" y="270839"/>
                  <a:pt x="19097" y="270839"/>
                </a:cubicBezTo>
                <a:lnTo>
                  <a:pt x="76388" y="270839"/>
                </a:lnTo>
                <a:lnTo>
                  <a:pt x="76388" y="348238"/>
                </a:lnTo>
                <a:lnTo>
                  <a:pt x="152776" y="270839"/>
                </a:lnTo>
                <a:lnTo>
                  <a:pt x="362842" y="270839"/>
                </a:lnTo>
                <a:cubicBezTo>
                  <a:pt x="373451" y="270777"/>
                  <a:pt x="382000" y="262127"/>
                  <a:pt x="381939" y="251518"/>
                </a:cubicBezTo>
                <a:cubicBezTo>
                  <a:pt x="381939" y="251518"/>
                  <a:pt x="381939" y="251518"/>
                  <a:pt x="381939" y="251518"/>
                </a:cubicBezTo>
                <a:lnTo>
                  <a:pt x="381939" y="19322"/>
                </a:lnTo>
                <a:lnTo>
                  <a:pt x="381939" y="19322"/>
                </a:lnTo>
                <a:cubicBezTo>
                  <a:pt x="382001" y="8713"/>
                  <a:pt x="373451" y="62"/>
                  <a:pt x="362842" y="0"/>
                </a:cubicBezTo>
                <a:cubicBezTo>
                  <a:pt x="362842" y="0"/>
                  <a:pt x="362842" y="0"/>
                  <a:pt x="362842" y="0"/>
                </a:cubicBezTo>
                <a:close/>
                <a:moveTo>
                  <a:pt x="252754" y="134802"/>
                </a:moveTo>
                <a:cubicBezTo>
                  <a:pt x="252754" y="119292"/>
                  <a:pt x="265327" y="106718"/>
                  <a:pt x="280837" y="106718"/>
                </a:cubicBezTo>
                <a:cubicBezTo>
                  <a:pt x="296347" y="106718"/>
                  <a:pt x="308921" y="119292"/>
                  <a:pt x="308921" y="134802"/>
                </a:cubicBezTo>
                <a:cubicBezTo>
                  <a:pt x="308921" y="150312"/>
                  <a:pt x="296347" y="162885"/>
                  <a:pt x="280837" y="162885"/>
                </a:cubicBezTo>
                <a:cubicBezTo>
                  <a:pt x="265327" y="162885"/>
                  <a:pt x="252754" y="150312"/>
                  <a:pt x="252754" y="134802"/>
                </a:cubicBezTo>
                <a:close/>
                <a:moveTo>
                  <a:pt x="162886" y="134802"/>
                </a:moveTo>
                <a:cubicBezTo>
                  <a:pt x="162886" y="119292"/>
                  <a:pt x="175459" y="106718"/>
                  <a:pt x="190969" y="106718"/>
                </a:cubicBezTo>
                <a:cubicBezTo>
                  <a:pt x="206480" y="106718"/>
                  <a:pt x="219053" y="119292"/>
                  <a:pt x="219053" y="134802"/>
                </a:cubicBezTo>
                <a:cubicBezTo>
                  <a:pt x="219053" y="150312"/>
                  <a:pt x="206480" y="162885"/>
                  <a:pt x="190969" y="162885"/>
                </a:cubicBezTo>
                <a:cubicBezTo>
                  <a:pt x="175459" y="162885"/>
                  <a:pt x="162886" y="150312"/>
                  <a:pt x="162886" y="134802"/>
                </a:cubicBezTo>
                <a:close/>
                <a:moveTo>
                  <a:pt x="73018" y="134802"/>
                </a:moveTo>
                <a:cubicBezTo>
                  <a:pt x="73018" y="119292"/>
                  <a:pt x="85592" y="106718"/>
                  <a:pt x="101102" y="106718"/>
                </a:cubicBezTo>
                <a:cubicBezTo>
                  <a:pt x="116612" y="106718"/>
                  <a:pt x="129185" y="119292"/>
                  <a:pt x="129185" y="134802"/>
                </a:cubicBezTo>
                <a:cubicBezTo>
                  <a:pt x="129185" y="150312"/>
                  <a:pt x="116612" y="162885"/>
                  <a:pt x="101102" y="162885"/>
                </a:cubicBezTo>
                <a:cubicBezTo>
                  <a:pt x="85592" y="162885"/>
                  <a:pt x="73018" y="150312"/>
                  <a:pt x="73018" y="13480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1"/>
          </a:gradFill>
          <a:ln w="555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345183F-1685-6757-E0EB-FBEFC59BF6F8}"/>
              </a:ext>
            </a:extLst>
          </p:cNvPr>
          <p:cNvGrpSpPr/>
          <p:nvPr/>
        </p:nvGrpSpPr>
        <p:grpSpPr>
          <a:xfrm>
            <a:off x="4869774" y="1465210"/>
            <a:ext cx="5702348" cy="1436467"/>
            <a:chOff x="8035714" y="2271504"/>
            <a:chExt cx="2837869" cy="965118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E7AD9671-5633-964A-1E88-9A830D217D0E}"/>
                </a:ext>
              </a:extLst>
            </p:cNvPr>
            <p:cNvSpPr/>
            <p:nvPr/>
          </p:nvSpPr>
          <p:spPr>
            <a:xfrm>
              <a:off x="8035714" y="2271504"/>
              <a:ext cx="2837869" cy="965118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B1EE4D71-638A-E207-2D50-8ECB820A5878}"/>
                </a:ext>
              </a:extLst>
            </p:cNvPr>
            <p:cNvSpPr/>
            <p:nvPr/>
          </p:nvSpPr>
          <p:spPr>
            <a:xfrm>
              <a:off x="8035714" y="2271504"/>
              <a:ext cx="2837869" cy="965118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Pretendard Medium" panose="02000603000000020004" pitchFamily="50" charset="-127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02D3BC-755F-5281-E48E-A2CA713550B8}"/>
              </a:ext>
            </a:extLst>
          </p:cNvPr>
          <p:cNvGrpSpPr/>
          <p:nvPr/>
        </p:nvGrpSpPr>
        <p:grpSpPr>
          <a:xfrm>
            <a:off x="4205368" y="1650642"/>
            <a:ext cx="1048804" cy="1065602"/>
            <a:chOff x="2141733" y="2763992"/>
            <a:chExt cx="1584280" cy="158428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EFA7101-2CB7-D851-A176-082609DFF7D0}"/>
                </a:ext>
              </a:extLst>
            </p:cNvPr>
            <p:cNvSpPr/>
            <p:nvPr/>
          </p:nvSpPr>
          <p:spPr>
            <a:xfrm>
              <a:off x="2141733" y="2763992"/>
              <a:ext cx="1584280" cy="1584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38100" dir="13500000" algn="br" rotWithShape="0">
                <a:schemeClr val="bg1">
                  <a:alpha val="7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A0A48DA-D8D6-43ED-F549-446868196EB2}"/>
                </a:ext>
              </a:extLst>
            </p:cNvPr>
            <p:cNvSpPr/>
            <p:nvPr/>
          </p:nvSpPr>
          <p:spPr>
            <a:xfrm>
              <a:off x="2141733" y="2763992"/>
              <a:ext cx="1584280" cy="1584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39700" dist="38100" dir="2700000" algn="tl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D63E8BA6-DB06-F8DD-7AFB-D987DDF05975}"/>
              </a:ext>
            </a:extLst>
          </p:cNvPr>
          <p:cNvGrpSpPr/>
          <p:nvPr/>
        </p:nvGrpSpPr>
        <p:grpSpPr>
          <a:xfrm>
            <a:off x="4535993" y="1986858"/>
            <a:ext cx="387555" cy="393171"/>
            <a:chOff x="4901658" y="1920692"/>
            <a:chExt cx="387555" cy="393171"/>
          </a:xfr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90EBBE0C-6A59-1FE5-F5B2-B12848FB9833}"/>
                </a:ext>
              </a:extLst>
            </p:cNvPr>
            <p:cNvSpPr/>
            <p:nvPr/>
          </p:nvSpPr>
          <p:spPr>
            <a:xfrm>
              <a:off x="4901658" y="1920692"/>
              <a:ext cx="387555" cy="393171"/>
            </a:xfrm>
            <a:custGeom>
              <a:avLst/>
              <a:gdLst>
                <a:gd name="connsiteX0" fmla="*/ 33700 w 387555"/>
                <a:gd name="connsiteY0" fmla="*/ 0 h 393171"/>
                <a:gd name="connsiteX1" fmla="*/ 0 w 387555"/>
                <a:gd name="connsiteY1" fmla="*/ 0 h 393171"/>
                <a:gd name="connsiteX2" fmla="*/ 0 w 387555"/>
                <a:gd name="connsiteY2" fmla="*/ 393172 h 393171"/>
                <a:gd name="connsiteX3" fmla="*/ 387555 w 387555"/>
                <a:gd name="connsiteY3" fmla="*/ 393172 h 393171"/>
                <a:gd name="connsiteX4" fmla="*/ 387555 w 387555"/>
                <a:gd name="connsiteY4" fmla="*/ 359471 h 393171"/>
                <a:gd name="connsiteX5" fmla="*/ 33700 w 387555"/>
                <a:gd name="connsiteY5" fmla="*/ 359471 h 393171"/>
                <a:gd name="connsiteX6" fmla="*/ 33700 w 387555"/>
                <a:gd name="connsiteY6" fmla="*/ 0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7555" h="393171">
                  <a:moveTo>
                    <a:pt x="33700" y="0"/>
                  </a:moveTo>
                  <a:lnTo>
                    <a:pt x="0" y="0"/>
                  </a:lnTo>
                  <a:lnTo>
                    <a:pt x="0" y="393172"/>
                  </a:lnTo>
                  <a:lnTo>
                    <a:pt x="387555" y="393172"/>
                  </a:lnTo>
                  <a:lnTo>
                    <a:pt x="387555" y="359471"/>
                  </a:lnTo>
                  <a:lnTo>
                    <a:pt x="33700" y="359471"/>
                  </a:lnTo>
                  <a:lnTo>
                    <a:pt x="337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B5A8582F-AEDA-E2E9-377F-31BCCC499C2F}"/>
                </a:ext>
              </a:extLst>
            </p:cNvPr>
            <p:cNvSpPr/>
            <p:nvPr/>
          </p:nvSpPr>
          <p:spPr>
            <a:xfrm rot="10800000">
              <a:off x="5204962" y="1920692"/>
              <a:ext cx="84251" cy="325770"/>
            </a:xfrm>
            <a:custGeom>
              <a:avLst/>
              <a:gdLst>
                <a:gd name="connsiteX0" fmla="*/ 0 w 84251"/>
                <a:gd name="connsiteY0" fmla="*/ 0 h 325770"/>
                <a:gd name="connsiteX1" fmla="*/ 84251 w 84251"/>
                <a:gd name="connsiteY1" fmla="*/ 0 h 325770"/>
                <a:gd name="connsiteX2" fmla="*/ 84251 w 84251"/>
                <a:gd name="connsiteY2" fmla="*/ 325771 h 325770"/>
                <a:gd name="connsiteX3" fmla="*/ 0 w 84251"/>
                <a:gd name="connsiteY3" fmla="*/ 325771 h 32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51" h="325770">
                  <a:moveTo>
                    <a:pt x="0" y="0"/>
                  </a:moveTo>
                  <a:lnTo>
                    <a:pt x="84251" y="0"/>
                  </a:lnTo>
                  <a:lnTo>
                    <a:pt x="84251" y="325771"/>
                  </a:lnTo>
                  <a:lnTo>
                    <a:pt x="0" y="325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6642E2D2-D3B7-97EF-660F-235F288F4788}"/>
                </a:ext>
              </a:extLst>
            </p:cNvPr>
            <p:cNvSpPr/>
            <p:nvPr/>
          </p:nvSpPr>
          <p:spPr>
            <a:xfrm rot="10800000">
              <a:off x="5087010" y="2033027"/>
              <a:ext cx="84251" cy="213436"/>
            </a:xfrm>
            <a:custGeom>
              <a:avLst/>
              <a:gdLst>
                <a:gd name="connsiteX0" fmla="*/ 0 w 84251"/>
                <a:gd name="connsiteY0" fmla="*/ 0 h 213436"/>
                <a:gd name="connsiteX1" fmla="*/ 84251 w 84251"/>
                <a:gd name="connsiteY1" fmla="*/ 0 h 213436"/>
                <a:gd name="connsiteX2" fmla="*/ 84251 w 84251"/>
                <a:gd name="connsiteY2" fmla="*/ 213436 h 213436"/>
                <a:gd name="connsiteX3" fmla="*/ 0 w 84251"/>
                <a:gd name="connsiteY3" fmla="*/ 213436 h 21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51" h="213436">
                  <a:moveTo>
                    <a:pt x="0" y="0"/>
                  </a:moveTo>
                  <a:lnTo>
                    <a:pt x="84251" y="0"/>
                  </a:lnTo>
                  <a:lnTo>
                    <a:pt x="84251" y="213436"/>
                  </a:lnTo>
                  <a:lnTo>
                    <a:pt x="0" y="2134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006F95D1-F932-DD96-8B38-876A0E822BC5}"/>
                </a:ext>
              </a:extLst>
            </p:cNvPr>
            <p:cNvSpPr/>
            <p:nvPr/>
          </p:nvSpPr>
          <p:spPr>
            <a:xfrm rot="10800000">
              <a:off x="4969059" y="2134128"/>
              <a:ext cx="84251" cy="112334"/>
            </a:xfrm>
            <a:custGeom>
              <a:avLst/>
              <a:gdLst>
                <a:gd name="connsiteX0" fmla="*/ 0 w 84251"/>
                <a:gd name="connsiteY0" fmla="*/ 0 h 112334"/>
                <a:gd name="connsiteX1" fmla="*/ 84251 w 84251"/>
                <a:gd name="connsiteY1" fmla="*/ 0 h 112334"/>
                <a:gd name="connsiteX2" fmla="*/ 84251 w 84251"/>
                <a:gd name="connsiteY2" fmla="*/ 112335 h 112334"/>
                <a:gd name="connsiteX3" fmla="*/ 0 w 84251"/>
                <a:gd name="connsiteY3" fmla="*/ 112335 h 11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51" h="112334">
                  <a:moveTo>
                    <a:pt x="0" y="0"/>
                  </a:moveTo>
                  <a:lnTo>
                    <a:pt x="84251" y="0"/>
                  </a:lnTo>
                  <a:lnTo>
                    <a:pt x="84251" y="112335"/>
                  </a:lnTo>
                  <a:lnTo>
                    <a:pt x="0" y="1123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CE7845BD-61F0-AB62-5D69-3BD8902016BB}"/>
                </a:ext>
              </a:extLst>
            </p:cNvPr>
            <p:cNvSpPr/>
            <p:nvPr/>
          </p:nvSpPr>
          <p:spPr>
            <a:xfrm>
              <a:off x="4966756" y="1920692"/>
              <a:ext cx="182038" cy="182038"/>
            </a:xfrm>
            <a:custGeom>
              <a:avLst/>
              <a:gdLst>
                <a:gd name="connsiteX0" fmla="*/ 182039 w 182038"/>
                <a:gd name="connsiteY0" fmla="*/ 77174 h 182038"/>
                <a:gd name="connsiteX1" fmla="*/ 182039 w 182038"/>
                <a:gd name="connsiteY1" fmla="*/ 0 h 182038"/>
                <a:gd name="connsiteX2" fmla="*/ 104865 w 182038"/>
                <a:gd name="connsiteY2" fmla="*/ 0 h 182038"/>
                <a:gd name="connsiteX3" fmla="*/ 135532 w 182038"/>
                <a:gd name="connsiteY3" fmla="*/ 30667 h 182038"/>
                <a:gd name="connsiteX4" fmla="*/ 0 w 182038"/>
                <a:gd name="connsiteY4" fmla="*/ 166199 h 182038"/>
                <a:gd name="connsiteX5" fmla="*/ 15839 w 182038"/>
                <a:gd name="connsiteY5" fmla="*/ 182039 h 182038"/>
                <a:gd name="connsiteX6" fmla="*/ 151371 w 182038"/>
                <a:gd name="connsiteY6" fmla="*/ 46563 h 182038"/>
                <a:gd name="connsiteX7" fmla="*/ 182039 w 182038"/>
                <a:gd name="connsiteY7" fmla="*/ 77174 h 18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38" h="182038">
                  <a:moveTo>
                    <a:pt x="182039" y="77174"/>
                  </a:moveTo>
                  <a:lnTo>
                    <a:pt x="182039" y="0"/>
                  </a:lnTo>
                  <a:lnTo>
                    <a:pt x="104865" y="0"/>
                  </a:lnTo>
                  <a:lnTo>
                    <a:pt x="135532" y="30667"/>
                  </a:lnTo>
                  <a:lnTo>
                    <a:pt x="0" y="166199"/>
                  </a:lnTo>
                  <a:lnTo>
                    <a:pt x="15839" y="182039"/>
                  </a:lnTo>
                  <a:lnTo>
                    <a:pt x="151371" y="46563"/>
                  </a:lnTo>
                  <a:lnTo>
                    <a:pt x="182039" y="771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9AFDC543-0760-EF4F-C6A3-61B13A91E4B8}"/>
              </a:ext>
            </a:extLst>
          </p:cNvPr>
          <p:cNvSpPr txBox="1"/>
          <p:nvPr/>
        </p:nvSpPr>
        <p:spPr>
          <a:xfrm flipH="1">
            <a:off x="5458583" y="1822773"/>
            <a:ext cx="179536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부족한 시장구조 개선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339EC06-C951-24EA-F8F5-DD74B08B6549}"/>
              </a:ext>
            </a:extLst>
          </p:cNvPr>
          <p:cNvSpPr txBox="1"/>
          <p:nvPr/>
        </p:nvSpPr>
        <p:spPr>
          <a:xfrm>
            <a:off x="5458583" y="2120215"/>
            <a:ext cx="4628353" cy="642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운동 파트너를 찾고 함께하는 것에 대한 어려움을 개선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모르는 사람과도 손쉽게 파티를 맺어 운동 가능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손쉬운 </a:t>
            </a:r>
            <a:r>
              <a:rPr kumimoji="0" lang="ko-KR" altLang="en-US" sz="1200" b="0" i="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매칭으로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운동 파티 문화 선도 가능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9C0731C-2A05-6661-0CFB-D398D67D0524}"/>
              </a:ext>
            </a:extLst>
          </p:cNvPr>
          <p:cNvSpPr txBox="1"/>
          <p:nvPr/>
        </p:nvSpPr>
        <p:spPr>
          <a:xfrm flipH="1">
            <a:off x="5458583" y="3443393"/>
            <a:ext cx="1856277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경쟁 구조로 동기 부여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2C0B9723-9E3C-ABF8-64D7-00D3BEAAA9B7}"/>
              </a:ext>
            </a:extLst>
          </p:cNvPr>
          <p:cNvSpPr txBox="1"/>
          <p:nvPr/>
        </p:nvSpPr>
        <p:spPr>
          <a:xfrm>
            <a:off x="5458583" y="3740835"/>
            <a:ext cx="4628353" cy="4213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개인이 스스로 부여하기 힘든 동기부여를 </a:t>
            </a:r>
            <a:r>
              <a:rPr kumimoji="0" lang="ko-KR" altLang="en-US" sz="1200" b="0" i="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파티원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 등록된 </a:t>
            </a:r>
            <a:r>
              <a:rPr kumimoji="0" lang="ko-KR" altLang="en-US" sz="1200" b="0" i="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사용자들과의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경쟁을 통해 추가적인 목표 달성이 가능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36C04B0-72F7-4677-F523-32B5AA06338F}"/>
              </a:ext>
            </a:extLst>
          </p:cNvPr>
          <p:cNvSpPr txBox="1"/>
          <p:nvPr/>
        </p:nvSpPr>
        <p:spPr>
          <a:xfrm flipH="1">
            <a:off x="5458583" y="5055709"/>
            <a:ext cx="123751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개인 목표 달성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9586D7F-6607-AEBF-A001-FE0989D09198}"/>
              </a:ext>
            </a:extLst>
          </p:cNvPr>
          <p:cNvSpPr txBox="1"/>
          <p:nvPr/>
        </p:nvSpPr>
        <p:spPr>
          <a:xfrm>
            <a:off x="5458583" y="5353151"/>
            <a:ext cx="4628353" cy="642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인바디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정보를 활용한 개인 목표 달성 수치를 시각적으로 손쉽게 확인하여 운동의 지속적인 동기부여를 제공하며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0" lang="ko-KR" altLang="en-US" sz="1200" b="0" i="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인바디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사진 등록으로 변화를 더욱 직관적으로 추적 가능</a:t>
            </a:r>
            <a:endParaRPr kumimoji="0" lang="en-US" altLang="ko-KR" sz="12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893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424">
            <a:extLst>
              <a:ext uri="{FF2B5EF4-FFF2-40B4-BE49-F238E27FC236}">
                <a16:creationId xmlns:a16="http://schemas.microsoft.com/office/drawing/2014/main" id="{166F5B9C-8E03-4375-AF85-7E1B855DB4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831068" y="2238577"/>
            <a:ext cx="5816236" cy="4630805"/>
            <a:chOff x="1287737" y="1687513"/>
            <a:chExt cx="4857750" cy="3867151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68E0FC63-E36C-4779-B628-9329AD171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6187" y="5013326"/>
              <a:ext cx="1758950" cy="541338"/>
            </a:xfrm>
            <a:custGeom>
              <a:avLst/>
              <a:gdLst>
                <a:gd name="T0" fmla="*/ 2147483647 w 468"/>
                <a:gd name="T1" fmla="*/ 1286038642 h 144"/>
                <a:gd name="T2" fmla="*/ 2147483647 w 468"/>
                <a:gd name="T3" fmla="*/ 0 h 144"/>
                <a:gd name="T4" fmla="*/ 2147483647 w 468"/>
                <a:gd name="T5" fmla="*/ 0 h 144"/>
                <a:gd name="T6" fmla="*/ 2147483647 w 468"/>
                <a:gd name="T7" fmla="*/ 0 h 144"/>
                <a:gd name="T8" fmla="*/ 1440839382 w 468"/>
                <a:gd name="T9" fmla="*/ 0 h 144"/>
                <a:gd name="T10" fmla="*/ 1017063978 w 468"/>
                <a:gd name="T11" fmla="*/ 1286038642 h 144"/>
                <a:gd name="T12" fmla="*/ 1087692585 w 468"/>
                <a:gd name="T13" fmla="*/ 2035047432 h 144"/>
                <a:gd name="T14" fmla="*/ 2147483647 w 468"/>
                <a:gd name="T15" fmla="*/ 2035047432 h 144"/>
                <a:gd name="T16" fmla="*/ 2147483647 w 468"/>
                <a:gd name="T17" fmla="*/ 2035047432 h 144"/>
                <a:gd name="T18" fmla="*/ 2147483647 w 468"/>
                <a:gd name="T19" fmla="*/ 2035047432 h 144"/>
                <a:gd name="T20" fmla="*/ 2147483647 w 468"/>
                <a:gd name="T21" fmla="*/ 1286038642 h 1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68" h="144">
                  <a:moveTo>
                    <a:pt x="395" y="91"/>
                  </a:moveTo>
                  <a:cubicBezTo>
                    <a:pt x="367" y="62"/>
                    <a:pt x="366" y="0"/>
                    <a:pt x="366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1" y="62"/>
                    <a:pt x="72" y="91"/>
                  </a:cubicBezTo>
                  <a:cubicBezTo>
                    <a:pt x="44" y="120"/>
                    <a:pt x="0" y="144"/>
                    <a:pt x="77" y="144"/>
                  </a:cubicBezTo>
                  <a:cubicBezTo>
                    <a:pt x="138" y="144"/>
                    <a:pt x="205" y="144"/>
                    <a:pt x="229" y="144"/>
                  </a:cubicBezTo>
                  <a:cubicBezTo>
                    <a:pt x="235" y="144"/>
                    <a:pt x="239" y="144"/>
                    <a:pt x="239" y="144"/>
                  </a:cubicBezTo>
                  <a:cubicBezTo>
                    <a:pt x="263" y="144"/>
                    <a:pt x="329" y="144"/>
                    <a:pt x="391" y="144"/>
                  </a:cubicBezTo>
                  <a:cubicBezTo>
                    <a:pt x="468" y="144"/>
                    <a:pt x="423" y="120"/>
                    <a:pt x="395" y="91"/>
                  </a:cubicBezTo>
                  <a:close/>
                </a:path>
              </a:pathLst>
            </a:custGeom>
            <a:gradFill rotWithShape="1">
              <a:gsLst>
                <a:gs pos="0">
                  <a:srgbClr val="6D6F73"/>
                </a:gs>
                <a:gs pos="19000">
                  <a:srgbClr val="E0E1E2"/>
                </a:gs>
                <a:gs pos="38000">
                  <a:srgbClr val="A7A9AC"/>
                </a:gs>
                <a:gs pos="63000">
                  <a:srgbClr val="6D6F73"/>
                </a:gs>
                <a:gs pos="100000">
                  <a:srgbClr val="A7A9AC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CDB954E9-1867-4138-8B52-8901DBD57B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7737" y="1687513"/>
              <a:ext cx="4857750" cy="2905125"/>
            </a:xfrm>
            <a:custGeom>
              <a:avLst/>
              <a:gdLst>
                <a:gd name="T0" fmla="*/ 2147483647 w 1292"/>
                <a:gd name="T1" fmla="*/ 0 h 772"/>
                <a:gd name="T2" fmla="*/ 2147483647 w 1292"/>
                <a:gd name="T3" fmla="*/ 0 h 772"/>
                <a:gd name="T4" fmla="*/ 2147483647 w 1292"/>
                <a:gd name="T5" fmla="*/ 0 h 772"/>
                <a:gd name="T6" fmla="*/ 579602516 w 1292"/>
                <a:gd name="T7" fmla="*/ 0 h 772"/>
                <a:gd name="T8" fmla="*/ 0 w 1292"/>
                <a:gd name="T9" fmla="*/ 509796754 h 772"/>
                <a:gd name="T10" fmla="*/ 0 w 1292"/>
                <a:gd name="T11" fmla="*/ 2147483647 h 772"/>
                <a:gd name="T12" fmla="*/ 2147483647 w 1292"/>
                <a:gd name="T13" fmla="*/ 2147483647 h 772"/>
                <a:gd name="T14" fmla="*/ 2147483647 w 1292"/>
                <a:gd name="T15" fmla="*/ 509796754 h 772"/>
                <a:gd name="T16" fmla="*/ 2147483647 w 1292"/>
                <a:gd name="T17" fmla="*/ 0 h 772"/>
                <a:gd name="T18" fmla="*/ 2147483647 w 1292"/>
                <a:gd name="T19" fmla="*/ 2147483647 h 772"/>
                <a:gd name="T20" fmla="*/ 791651576 w 1292"/>
                <a:gd name="T21" fmla="*/ 2147483647 h 772"/>
                <a:gd name="T22" fmla="*/ 791651576 w 1292"/>
                <a:gd name="T23" fmla="*/ 679731514 h 772"/>
                <a:gd name="T24" fmla="*/ 2147483647 w 1292"/>
                <a:gd name="T25" fmla="*/ 679731514 h 772"/>
                <a:gd name="T26" fmla="*/ 2147483647 w 1292"/>
                <a:gd name="T27" fmla="*/ 2147483647 h 7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2" h="772">
                  <a:moveTo>
                    <a:pt x="1254" y="0"/>
                  </a:moveTo>
                  <a:cubicBezTo>
                    <a:pt x="658" y="0"/>
                    <a:pt x="658" y="0"/>
                    <a:pt x="658" y="0"/>
                  </a:cubicBezTo>
                  <a:cubicBezTo>
                    <a:pt x="637" y="0"/>
                    <a:pt x="637" y="0"/>
                    <a:pt x="63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0" y="15"/>
                    <a:pt x="0" y="36"/>
                  </a:cubicBezTo>
                  <a:cubicBezTo>
                    <a:pt x="0" y="772"/>
                    <a:pt x="0" y="772"/>
                    <a:pt x="0" y="772"/>
                  </a:cubicBezTo>
                  <a:cubicBezTo>
                    <a:pt x="1292" y="772"/>
                    <a:pt x="1292" y="772"/>
                    <a:pt x="1292" y="772"/>
                  </a:cubicBezTo>
                  <a:cubicBezTo>
                    <a:pt x="1292" y="36"/>
                    <a:pt x="1292" y="36"/>
                    <a:pt x="1292" y="36"/>
                  </a:cubicBezTo>
                  <a:cubicBezTo>
                    <a:pt x="1292" y="15"/>
                    <a:pt x="1275" y="0"/>
                    <a:pt x="1254" y="0"/>
                  </a:cubicBezTo>
                  <a:close/>
                  <a:moveTo>
                    <a:pt x="1236" y="716"/>
                  </a:moveTo>
                  <a:cubicBezTo>
                    <a:pt x="56" y="716"/>
                    <a:pt x="56" y="716"/>
                    <a:pt x="56" y="716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1236" y="48"/>
                    <a:pt x="1236" y="48"/>
                    <a:pt x="1236" y="48"/>
                  </a:cubicBezTo>
                  <a:lnTo>
                    <a:pt x="1236" y="71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76BB0BFB-0940-43B2-9BC3-1C161C675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37" y="4592638"/>
              <a:ext cx="4857750" cy="420688"/>
            </a:xfrm>
            <a:custGeom>
              <a:avLst/>
              <a:gdLst>
                <a:gd name="T0" fmla="*/ 0 w 1292"/>
                <a:gd name="T1" fmla="*/ 987602641 h 112"/>
                <a:gd name="T2" fmla="*/ 579602516 w 1292"/>
                <a:gd name="T3" fmla="*/ 1580164226 h 112"/>
                <a:gd name="T4" fmla="*/ 2147483647 w 1292"/>
                <a:gd name="T5" fmla="*/ 1580164226 h 112"/>
                <a:gd name="T6" fmla="*/ 2147483647 w 1292"/>
                <a:gd name="T7" fmla="*/ 1580164226 h 112"/>
                <a:gd name="T8" fmla="*/ 2147483647 w 1292"/>
                <a:gd name="T9" fmla="*/ 1580164226 h 112"/>
                <a:gd name="T10" fmla="*/ 2147483647 w 1292"/>
                <a:gd name="T11" fmla="*/ 987602641 h 112"/>
                <a:gd name="T12" fmla="*/ 2147483647 w 1292"/>
                <a:gd name="T13" fmla="*/ 0 h 112"/>
                <a:gd name="T14" fmla="*/ 0 w 1292"/>
                <a:gd name="T15" fmla="*/ 0 h 112"/>
                <a:gd name="T16" fmla="*/ 0 w 1292"/>
                <a:gd name="T17" fmla="*/ 987602641 h 1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92" h="112">
                  <a:moveTo>
                    <a:pt x="0" y="70"/>
                  </a:moveTo>
                  <a:cubicBezTo>
                    <a:pt x="0" y="91"/>
                    <a:pt x="20" y="112"/>
                    <a:pt x="41" y="112"/>
                  </a:cubicBezTo>
                  <a:cubicBezTo>
                    <a:pt x="637" y="112"/>
                    <a:pt x="637" y="112"/>
                    <a:pt x="637" y="112"/>
                  </a:cubicBezTo>
                  <a:cubicBezTo>
                    <a:pt x="658" y="112"/>
                    <a:pt x="658" y="112"/>
                    <a:pt x="658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75" y="112"/>
                    <a:pt x="1292" y="91"/>
                    <a:pt x="1292" y="70"/>
                  </a:cubicBezTo>
                  <a:cubicBezTo>
                    <a:pt x="1292" y="0"/>
                    <a:pt x="1292" y="0"/>
                    <a:pt x="12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adFill rotWithShape="1">
              <a:gsLst>
                <a:gs pos="0">
                  <a:srgbClr val="898A8F"/>
                </a:gs>
                <a:gs pos="100000">
                  <a:srgbClr val="DBDDE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8608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ea typeface="G마켓 산스 TTF Medium" panose="02000000000000000000" pitchFamily="2" charset="-127"/>
                <a:cs typeface="+mn-cs"/>
              </a:rPr>
              <a:t>개발 후기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306173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ea typeface="G마켓 산스 TTF Bold" panose="02000000000000000000" pitchFamily="2" charset="-127"/>
                <a:cs typeface="+mn-cs"/>
              </a:rPr>
              <a:t>프로젝트 진행 후기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BAA468-215F-4C51-BF64-6A0DA1783EA2}"/>
              </a:ext>
            </a:extLst>
          </p:cNvPr>
          <p:cNvSpPr txBox="1"/>
          <p:nvPr/>
        </p:nvSpPr>
        <p:spPr>
          <a:xfrm>
            <a:off x="2530013" y="2704075"/>
            <a:ext cx="4776133" cy="1152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프로젝트를 통해 웹 서버 및 화면 구성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데이터 로드 등에 대해 많이 배웠습니다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하지만 배운 것을 적용하며 실습하는 과정에서 많은 부족함을 느껴 추가적인 공부가 필요하다고 느꼈습니다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E23B2A-7D99-6F50-9716-87190BDA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521" y="2448582"/>
            <a:ext cx="5312607" cy="3062936"/>
          </a:xfrm>
          <a:prstGeom prst="rect">
            <a:avLst/>
          </a:prstGeom>
        </p:spPr>
      </p:pic>
      <p:sp>
        <p:nvSpPr>
          <p:cNvPr id="7" name="Oval 38">
            <a:extLst>
              <a:ext uri="{FF2B5EF4-FFF2-40B4-BE49-F238E27FC236}">
                <a16:creationId xmlns:a16="http://schemas.microsoft.com/office/drawing/2014/main" id="{38743592-96C8-D2A8-7943-E62F33895B94}"/>
              </a:ext>
            </a:extLst>
          </p:cNvPr>
          <p:cNvSpPr/>
          <p:nvPr/>
        </p:nvSpPr>
        <p:spPr>
          <a:xfrm>
            <a:off x="860076" y="2623368"/>
            <a:ext cx="1335817" cy="131410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alpha val="12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+mn-ea"/>
              <a:cs typeface="+mn-cs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BAEFA7B-82C7-D17A-0DF0-44EFF47FDDE4}"/>
              </a:ext>
            </a:extLst>
          </p:cNvPr>
          <p:cNvSpPr/>
          <p:nvPr/>
        </p:nvSpPr>
        <p:spPr>
          <a:xfrm>
            <a:off x="1030529" y="2788597"/>
            <a:ext cx="999904" cy="98364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57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EBECF0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성민기</a:t>
            </a:r>
            <a:endParaRPr kumimoji="0" lang="ko-KR" altLang="en-US" sz="1200" b="1" i="0" u="none" strike="noStrike" kern="1200" cap="none" spc="0" normalizeH="0" baseline="0" noProof="0" dirty="0">
              <a:ln>
                <a:solidFill>
                  <a:srgbClr val="EBECF0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9" name="Oval 38">
            <a:extLst>
              <a:ext uri="{FF2B5EF4-FFF2-40B4-BE49-F238E27FC236}">
                <a16:creationId xmlns:a16="http://schemas.microsoft.com/office/drawing/2014/main" id="{F60D9150-85F2-4522-C151-8DF3F6DDB49F}"/>
              </a:ext>
            </a:extLst>
          </p:cNvPr>
          <p:cNvSpPr/>
          <p:nvPr/>
        </p:nvSpPr>
        <p:spPr>
          <a:xfrm>
            <a:off x="860076" y="4429861"/>
            <a:ext cx="1335817" cy="131410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alpha val="12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+mn-ea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683A23A-C643-34DC-4C68-B2B2E4FB22CC}"/>
              </a:ext>
            </a:extLst>
          </p:cNvPr>
          <p:cNvSpPr/>
          <p:nvPr/>
        </p:nvSpPr>
        <p:spPr>
          <a:xfrm>
            <a:off x="1030529" y="4595090"/>
            <a:ext cx="999904" cy="983644"/>
          </a:xfrm>
          <a:prstGeom prst="ellipse">
            <a:avLst/>
          </a:prstGeom>
          <a:solidFill>
            <a:srgbClr val="188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576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EBECF0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윤여준</a:t>
            </a:r>
            <a:endParaRPr kumimoji="0" lang="ko-KR" altLang="en-US" sz="1200" b="1" i="0" u="none" strike="noStrike" kern="1200" cap="none" spc="0" normalizeH="0" baseline="0" noProof="0" dirty="0">
              <a:ln>
                <a:solidFill>
                  <a:srgbClr val="EBECF0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B08E2-96D6-0F92-2D53-1C0B2FE0DC72}"/>
              </a:ext>
            </a:extLst>
          </p:cNvPr>
          <p:cNvSpPr txBox="1"/>
          <p:nvPr/>
        </p:nvSpPr>
        <p:spPr>
          <a:xfrm>
            <a:off x="2530012" y="4215102"/>
            <a:ext cx="4776133" cy="17436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기획했던 것들을 구현하면서 설계의 중요성을 뼈저리게 느꼈고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앞으로는 구현하기 전에 튼튼하게 </a:t>
            </a:r>
            <a:r>
              <a:rPr kumimoji="0" lang="ko-KR" altLang="en-US" sz="1600" b="0" i="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다져야겠다고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생각했습니다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. 2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학기 프로젝트에 진입한다면 시간과 능력의 한계로 기획 단계에서 </a:t>
            </a:r>
            <a:r>
              <a:rPr kumimoji="0" lang="ko-KR" altLang="en-US" sz="1600" b="0" i="0" u="none" strike="noStrike" kern="1200" cap="none" spc="-50" normalizeH="0" baseline="0" noProof="0" dirty="0" err="1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드랍했던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아이디어들을 구현하고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더 많은 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API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와 독창적인 알고리즘을 직접 구현해보고 싶습니다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4474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2C8AC9A-7D9C-29FB-0617-10B317739B6E}"/>
              </a:ext>
            </a:extLst>
          </p:cNvPr>
          <p:cNvGrpSpPr/>
          <p:nvPr/>
        </p:nvGrpSpPr>
        <p:grpSpPr>
          <a:xfrm>
            <a:off x="1219062" y="3837317"/>
            <a:ext cx="2533963" cy="796479"/>
            <a:chOff x="2952750" y="1936750"/>
            <a:chExt cx="6286500" cy="21336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668F067-D0C4-5397-9F82-6B827C23A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61655860-74AE-F7E1-7D95-A70309672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07DB4B5-A32D-7CD9-09A5-77DAC3DF949D}"/>
              </a:ext>
            </a:extLst>
          </p:cNvPr>
          <p:cNvGrpSpPr/>
          <p:nvPr/>
        </p:nvGrpSpPr>
        <p:grpSpPr>
          <a:xfrm>
            <a:off x="1219062" y="5251099"/>
            <a:ext cx="2533963" cy="796479"/>
            <a:chOff x="2952750" y="1936750"/>
            <a:chExt cx="6286500" cy="21336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FCE5CA9-4A88-E9DA-62BD-9BECEE56D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89CF661-07E0-E0EB-DE10-73FECD25C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147BA0-2038-FA8B-FE14-CC7D2033C84D}"/>
              </a:ext>
            </a:extLst>
          </p:cNvPr>
          <p:cNvGrpSpPr/>
          <p:nvPr/>
        </p:nvGrpSpPr>
        <p:grpSpPr>
          <a:xfrm>
            <a:off x="1219062" y="2423535"/>
            <a:ext cx="2533963" cy="796479"/>
            <a:chOff x="2952750" y="1936750"/>
            <a:chExt cx="6286500" cy="2133600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1C1EADF-2FEF-DC38-2E5D-FA0C2A964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3274AA1-A018-005A-10F3-DB7A8CFA6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5001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 altLang="ko-KR" dirty="0" err="1"/>
              <a:t>Fitties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7482C95-31CA-42DD-A45A-DBDA63CD480F}"/>
              </a:ext>
            </a:extLst>
          </p:cNvPr>
          <p:cNvSpPr txBox="1"/>
          <p:nvPr/>
        </p:nvSpPr>
        <p:spPr>
          <a:xfrm>
            <a:off x="4795531" y="2721906"/>
            <a:ext cx="2600938" cy="199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나와 유사한 사람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BC722D5-8083-4FED-9784-1FFCE7B9EE98}"/>
              </a:ext>
            </a:extLst>
          </p:cNvPr>
          <p:cNvSpPr txBox="1"/>
          <p:nvPr/>
        </p:nvSpPr>
        <p:spPr>
          <a:xfrm>
            <a:off x="4795531" y="4116213"/>
            <a:ext cx="2600938" cy="199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눈에 보이는 차이점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FFF070-A026-4B2E-8B05-0E6D8E388BC9}"/>
              </a:ext>
            </a:extLst>
          </p:cNvPr>
          <p:cNvSpPr txBox="1"/>
          <p:nvPr/>
        </p:nvSpPr>
        <p:spPr>
          <a:xfrm>
            <a:off x="4795531" y="5449603"/>
            <a:ext cx="2600938" cy="199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친구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동료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새로운사람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C067174-E1B9-4755-8B25-8791FFBE1A72}"/>
              </a:ext>
            </a:extLst>
          </p:cNvPr>
          <p:cNvCxnSpPr>
            <a:cxnSpLocks/>
          </p:cNvCxnSpPr>
          <p:nvPr/>
        </p:nvCxnSpPr>
        <p:spPr>
          <a:xfrm>
            <a:off x="7207031" y="2821775"/>
            <a:ext cx="12700" cy="2827564"/>
          </a:xfrm>
          <a:prstGeom prst="bentConnector3">
            <a:avLst>
              <a:gd name="adj1" fmla="val 3575000"/>
            </a:avLst>
          </a:prstGeom>
          <a:ln w="12700">
            <a:gradFill>
              <a:gsLst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39">
            <a:extLst>
              <a:ext uri="{FF2B5EF4-FFF2-40B4-BE49-F238E27FC236}">
                <a16:creationId xmlns:a16="http://schemas.microsoft.com/office/drawing/2014/main" id="{B02841A2-9AAE-4EAB-8913-1EACA6E2D4FB}"/>
              </a:ext>
            </a:extLst>
          </p:cNvPr>
          <p:cNvSpPr/>
          <p:nvPr/>
        </p:nvSpPr>
        <p:spPr>
          <a:xfrm>
            <a:off x="8431489" y="3060502"/>
            <a:ext cx="2350110" cy="235011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52400" dist="127000" dir="13500000" algn="tl" rotWithShape="0">
              <a:schemeClr val="bg1">
                <a:alpha val="78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en-ID" kern="0">
              <a:solidFill>
                <a:schemeClr val="bg1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68" name="Oval 38">
            <a:extLst>
              <a:ext uri="{FF2B5EF4-FFF2-40B4-BE49-F238E27FC236}">
                <a16:creationId xmlns:a16="http://schemas.microsoft.com/office/drawing/2014/main" id="{B87076AB-A51A-45E9-BB12-5B467EC7D8E0}"/>
              </a:ext>
            </a:extLst>
          </p:cNvPr>
          <p:cNvSpPr/>
          <p:nvPr/>
        </p:nvSpPr>
        <p:spPr>
          <a:xfrm>
            <a:off x="8431489" y="3060502"/>
            <a:ext cx="2350110" cy="235011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alpha val="12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en-ID" kern="0">
              <a:solidFill>
                <a:schemeClr val="bg1"/>
              </a:solidFill>
              <a:latin typeface="Pretendard Medium" panose="0200060300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42AAD1-2C9A-431C-9B37-3686120070FF}"/>
              </a:ext>
            </a:extLst>
          </p:cNvPr>
          <p:cNvSpPr txBox="1"/>
          <p:nvPr/>
        </p:nvSpPr>
        <p:spPr>
          <a:xfrm>
            <a:off x="8624704" y="3958557"/>
            <a:ext cx="196367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70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동기 부여</a:t>
            </a:r>
            <a:endParaRPr lang="en-US" altLang="ko-KR" sz="3600" spc="-70" dirty="0">
              <a:ln>
                <a:solidFill>
                  <a:schemeClr val="tx1">
                    <a:alpha val="0"/>
                  </a:schemeClr>
                </a:solidFill>
              </a:ln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2700000" scaled="1"/>
              </a:gra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D601D36-3C6E-4C01-9E2C-6C7F38010D93}"/>
              </a:ext>
            </a:extLst>
          </p:cNvPr>
          <p:cNvSpPr txBox="1"/>
          <p:nvPr/>
        </p:nvSpPr>
        <p:spPr>
          <a:xfrm>
            <a:off x="2261622" y="2683275"/>
            <a:ext cx="4488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경쟁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CEA4723-0EB0-4B23-890B-5B6ABA9D2436}"/>
              </a:ext>
            </a:extLst>
          </p:cNvPr>
          <p:cNvSpPr txBox="1"/>
          <p:nvPr/>
        </p:nvSpPr>
        <p:spPr>
          <a:xfrm>
            <a:off x="2261623" y="4097057"/>
            <a:ext cx="4488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DC595C-0B2C-41A9-A718-802CEAD347BA}"/>
              </a:ext>
            </a:extLst>
          </p:cNvPr>
          <p:cNvSpPr txBox="1"/>
          <p:nvPr/>
        </p:nvSpPr>
        <p:spPr>
          <a:xfrm>
            <a:off x="2261623" y="5510839"/>
            <a:ext cx="4488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동료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1530868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기획 배경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642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9D9B0E4-F813-49A7-8353-C3A9FAD015F5}"/>
              </a:ext>
            </a:extLst>
          </p:cNvPr>
          <p:cNvGrpSpPr/>
          <p:nvPr/>
        </p:nvGrpSpPr>
        <p:grpSpPr>
          <a:xfrm>
            <a:off x="4214814" y="2266954"/>
            <a:ext cx="3762373" cy="3762367"/>
            <a:chOff x="4723505" y="2692028"/>
            <a:chExt cx="2744989" cy="2744989"/>
          </a:xfrm>
          <a:solidFill>
            <a:schemeClr val="accent3"/>
          </a:solidFill>
        </p:grpSpPr>
        <p:sp>
          <p:nvSpPr>
            <p:cNvPr id="56" name="Oval 39">
              <a:extLst>
                <a:ext uri="{FF2B5EF4-FFF2-40B4-BE49-F238E27FC236}">
                  <a16:creationId xmlns:a16="http://schemas.microsoft.com/office/drawing/2014/main" id="{5617A820-D0BC-45ED-BEF5-6B8A703DEBAE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  <p:sp>
          <p:nvSpPr>
            <p:cNvPr id="57" name="Oval 38">
              <a:extLst>
                <a:ext uri="{FF2B5EF4-FFF2-40B4-BE49-F238E27FC236}">
                  <a16:creationId xmlns:a16="http://schemas.microsoft.com/office/drawing/2014/main" id="{C4FBFB5C-C070-4B56-B96D-259EF7DA83BC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Pretendard Medium" panose="02000603000000020004" pitchFamily="50" charset="-127"/>
              </a:endParaRPr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E241D125-4214-43B9-94D2-62C5DA07760A}"/>
              </a:ext>
            </a:extLst>
          </p:cNvPr>
          <p:cNvSpPr/>
          <p:nvPr/>
        </p:nvSpPr>
        <p:spPr>
          <a:xfrm>
            <a:off x="5103570" y="2361684"/>
            <a:ext cx="1989866" cy="19898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E8F5068-2CF1-4AAE-8F8A-9CE8EB2F7DB5}"/>
              </a:ext>
            </a:extLst>
          </p:cNvPr>
          <p:cNvSpPr/>
          <p:nvPr/>
        </p:nvSpPr>
        <p:spPr>
          <a:xfrm>
            <a:off x="4438679" y="3591785"/>
            <a:ext cx="1989866" cy="1989866"/>
          </a:xfrm>
          <a:prstGeom prst="ellipse">
            <a:avLst/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C2CA923-281E-44C6-B6C2-CB7F4F726E71}"/>
              </a:ext>
            </a:extLst>
          </p:cNvPr>
          <p:cNvSpPr/>
          <p:nvPr/>
        </p:nvSpPr>
        <p:spPr>
          <a:xfrm>
            <a:off x="5763455" y="3591785"/>
            <a:ext cx="1989866" cy="1989866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50" charset="-127"/>
              <a:ea typeface="맑은 고딕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C68369-6C9D-45E1-A44D-06714A110849}"/>
              </a:ext>
            </a:extLst>
          </p:cNvPr>
          <p:cNvSpPr txBox="1"/>
          <p:nvPr/>
        </p:nvSpPr>
        <p:spPr>
          <a:xfrm>
            <a:off x="5918919" y="2036816"/>
            <a:ext cx="3193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Api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03BD98-0193-4713-8B9A-5DBE8494ED51}"/>
              </a:ext>
            </a:extLst>
          </p:cNvPr>
          <p:cNvSpPr txBox="1"/>
          <p:nvPr/>
        </p:nvSpPr>
        <p:spPr>
          <a:xfrm>
            <a:off x="7529404" y="5269905"/>
            <a:ext cx="500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Front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C5E0D6-312B-4D92-ADEA-30DCDB5B89DE}"/>
              </a:ext>
            </a:extLst>
          </p:cNvPr>
          <p:cNvSpPr txBox="1"/>
          <p:nvPr/>
        </p:nvSpPr>
        <p:spPr>
          <a:xfrm>
            <a:off x="4059006" y="5208378"/>
            <a:ext cx="44499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Back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037EE21-D957-4C2C-A4F0-9A75FFF985BA}"/>
              </a:ext>
            </a:extLst>
          </p:cNvPr>
          <p:cNvGrpSpPr/>
          <p:nvPr/>
        </p:nvGrpSpPr>
        <p:grpSpPr>
          <a:xfrm>
            <a:off x="5821698" y="2734422"/>
            <a:ext cx="548604" cy="548604"/>
            <a:chOff x="5763456" y="2843753"/>
            <a:chExt cx="548604" cy="548604"/>
          </a:xfrm>
          <a:solidFill>
            <a:schemeClr val="bg1"/>
          </a:solidFill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9BD3D52-9DAA-4E0A-A51B-123064BD76D6}"/>
                </a:ext>
              </a:extLst>
            </p:cNvPr>
            <p:cNvSpPr/>
            <p:nvPr/>
          </p:nvSpPr>
          <p:spPr>
            <a:xfrm>
              <a:off x="5957204" y="2843753"/>
              <a:ext cx="354856" cy="354162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1AE8EDE-F201-4125-908B-B8CABEB0258B}"/>
                </a:ext>
              </a:extLst>
            </p:cNvPr>
            <p:cNvSpPr/>
            <p:nvPr/>
          </p:nvSpPr>
          <p:spPr>
            <a:xfrm>
              <a:off x="5763456" y="2864586"/>
              <a:ext cx="527771" cy="527771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094B48E-BE29-432C-8BB1-0A0F4E5FFA40}"/>
                </a:ext>
              </a:extLst>
            </p:cNvPr>
            <p:cNvSpPr/>
            <p:nvPr/>
          </p:nvSpPr>
          <p:spPr>
            <a:xfrm>
              <a:off x="5860677" y="2961807"/>
              <a:ext cx="333329" cy="333329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1" name="그래픽 13" descr="데이터베이스 단색으로 채워진">
            <a:extLst>
              <a:ext uri="{FF2B5EF4-FFF2-40B4-BE49-F238E27FC236}">
                <a16:creationId xmlns:a16="http://schemas.microsoft.com/office/drawing/2014/main" id="{B295731F-8C0F-4EFB-98C2-D383ECEC456C}"/>
              </a:ext>
            </a:extLst>
          </p:cNvPr>
          <p:cNvGrpSpPr/>
          <p:nvPr/>
        </p:nvGrpSpPr>
        <p:grpSpPr>
          <a:xfrm>
            <a:off x="4896544" y="4464359"/>
            <a:ext cx="388884" cy="527771"/>
            <a:chOff x="7363693" y="2853466"/>
            <a:chExt cx="533400" cy="723900"/>
          </a:xfrm>
          <a:solidFill>
            <a:schemeClr val="bg1"/>
          </a:solidFill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CA27139-8B4B-413B-A76B-A693DF0A51C5}"/>
                </a:ext>
              </a:extLst>
            </p:cNvPr>
            <p:cNvSpPr/>
            <p:nvPr/>
          </p:nvSpPr>
          <p:spPr>
            <a:xfrm>
              <a:off x="7363693" y="2853466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3D466CE4-34B9-4086-A604-976793757B3B}"/>
                </a:ext>
              </a:extLst>
            </p:cNvPr>
            <p:cNvSpPr/>
            <p:nvPr/>
          </p:nvSpPr>
          <p:spPr>
            <a:xfrm>
              <a:off x="7363693" y="2967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8C4E637-6F3D-4B61-B8D9-DA9962B6995B}"/>
                </a:ext>
              </a:extLst>
            </p:cNvPr>
            <p:cNvSpPr/>
            <p:nvPr/>
          </p:nvSpPr>
          <p:spPr>
            <a:xfrm>
              <a:off x="7363693" y="31582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8CFAD97-907E-4838-82C7-209A76DCDCEF}"/>
                </a:ext>
              </a:extLst>
            </p:cNvPr>
            <p:cNvSpPr/>
            <p:nvPr/>
          </p:nvSpPr>
          <p:spPr>
            <a:xfrm>
              <a:off x="7363693" y="3348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C60055E-07A0-4DE5-AEFD-F03B3865745F}"/>
              </a:ext>
            </a:extLst>
          </p:cNvPr>
          <p:cNvGrpSpPr/>
          <p:nvPr/>
        </p:nvGrpSpPr>
        <p:grpSpPr>
          <a:xfrm>
            <a:off x="6850628" y="4519914"/>
            <a:ext cx="472216" cy="472216"/>
            <a:chOff x="9776631" y="2891566"/>
            <a:chExt cx="647700" cy="647700"/>
          </a:xfrm>
          <a:solidFill>
            <a:schemeClr val="bg1"/>
          </a:solidFill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9934B602-E9BE-40E8-8DE5-DA1DB3CCEE4C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79613F8-900F-44A5-9053-CA021027C263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D2F7620F-F7FD-42BC-98C9-08457CE08B85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F0BA58A-E5C7-48A1-BCBD-91CEF1BA674A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D71A0577-8FBD-4649-9E54-46A5B71F0088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8C1B36CE-3BD9-4DDE-9FA8-E67E9767496C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5BC1501C-052D-4A15-B6C9-6075C0AAA275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9CF6338-2354-48ED-81BC-E88E14CD536E}"/>
              </a:ext>
            </a:extLst>
          </p:cNvPr>
          <p:cNvSpPr txBox="1"/>
          <p:nvPr/>
        </p:nvSpPr>
        <p:spPr>
          <a:xfrm>
            <a:off x="1127125" y="1007109"/>
            <a:ext cx="1530868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3C2F8A-FC5C-2020-5CA4-9D6A10696A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736" y="1014487"/>
            <a:ext cx="1188259" cy="11547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5A0B08-37CA-AECA-1B13-5B5931D91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33" y="680941"/>
            <a:ext cx="2419474" cy="11875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08188A-C1D6-4339-5536-4710B42244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33" y="2029437"/>
            <a:ext cx="2022073" cy="957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391D17-B1CD-46CA-EEAC-2F158D58D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686" y="2036816"/>
            <a:ext cx="1409772" cy="11494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7E07B4-2664-AE62-BA52-5A240244D2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679" y="3695927"/>
            <a:ext cx="1974951" cy="9906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34022BE-C50C-6117-7F53-9949EE60D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4689" y="5016667"/>
            <a:ext cx="1627631" cy="17581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AD70A8-4255-71AA-5317-A23A14E038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977" y="3143448"/>
            <a:ext cx="2063856" cy="10478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DB9C410-E84D-A28E-DEF0-6BE5BDC129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64" y="5754455"/>
            <a:ext cx="2521080" cy="10541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AEB7615-C549-DC3C-C399-B439447FAC7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64" y="4259419"/>
            <a:ext cx="2022073" cy="118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91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D0BA83A-C859-9AD0-C09E-83DCAB498E9A}"/>
              </a:ext>
            </a:extLst>
          </p:cNvPr>
          <p:cNvGrpSpPr/>
          <p:nvPr/>
        </p:nvGrpSpPr>
        <p:grpSpPr>
          <a:xfrm>
            <a:off x="1777497" y="1615009"/>
            <a:ext cx="8637006" cy="4613775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ACA3015-4AA1-E308-3A7F-8580DF20D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A240DE4C-CAE3-BB8F-D62D-BB8C403AD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19263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ea typeface="G마켓 산스 TTF Medium" panose="02000000000000000000" pitchFamily="2" charset="-127"/>
                <a:cs typeface="+mn-cs"/>
              </a:rPr>
              <a:t>시장분석현황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588850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ea typeface="G마켓 산스 TTF Bold" panose="02000000000000000000" pitchFamily="2" charset="-127"/>
                <a:cs typeface="+mn-cs"/>
              </a:rPr>
              <a:t>아이템 포지셔닝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1529E-DADA-AD8F-A75E-9516D54B3A0E}"/>
              </a:ext>
            </a:extLst>
          </p:cNvPr>
          <p:cNvSpPr txBox="1"/>
          <p:nvPr/>
        </p:nvSpPr>
        <p:spPr>
          <a:xfrm>
            <a:off x="5367435" y="6278922"/>
            <a:ext cx="14571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ea typeface="G마켓 산스 TTF Medium" panose="02000000000000000000" pitchFamily="2" charset="-127"/>
                <a:cs typeface="+mn-cs"/>
              </a:rPr>
              <a:t>아이템 포지셔닝</a:t>
            </a:r>
          </a:p>
        </p:txBody>
      </p:sp>
      <p:pic>
        <p:nvPicPr>
          <p:cNvPr id="11" name="그림 10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DF0D1E96-7570-79FF-71DF-6C48B137C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24" y="1806211"/>
            <a:ext cx="6851352" cy="42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8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D0BA83A-C859-9AD0-C09E-83DCAB498E9A}"/>
              </a:ext>
            </a:extLst>
          </p:cNvPr>
          <p:cNvGrpSpPr/>
          <p:nvPr/>
        </p:nvGrpSpPr>
        <p:grpSpPr>
          <a:xfrm>
            <a:off x="1248015" y="2066544"/>
            <a:ext cx="9695970" cy="3986499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ACA3015-4AA1-E308-3A7F-8580DF20D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A240DE4C-CAE3-BB8F-D62D-BB8C403AD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U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8608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ea typeface="G마켓 산스 TTF Medium" panose="02000000000000000000" pitchFamily="2" charset="-127"/>
                <a:cs typeface="+mn-cs"/>
              </a:rPr>
              <a:t>개발 결과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236190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ea typeface="G마켓 산스 TTF Bold" panose="02000000000000000000" pitchFamily="2" charset="-127"/>
                <a:cs typeface="+mn-cs"/>
              </a:rPr>
              <a:t>시스템 구조도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16" name="그림 15" descr="도표, 텍스트, 라인, 스크린샷이(가) 표시된 사진&#10;&#10;자동 생성된 설명">
            <a:extLst>
              <a:ext uri="{FF2B5EF4-FFF2-40B4-BE49-F238E27FC236}">
                <a16:creationId xmlns:a16="http://schemas.microsoft.com/office/drawing/2014/main" id="{02AB272E-85FA-5E35-65FF-7D65823B7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427" y="2571072"/>
            <a:ext cx="9699558" cy="29570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01529E-DADA-AD8F-A75E-9516D54B3A0E}"/>
              </a:ext>
            </a:extLst>
          </p:cNvPr>
          <p:cNvSpPr txBox="1"/>
          <p:nvPr/>
        </p:nvSpPr>
        <p:spPr>
          <a:xfrm>
            <a:off x="5021003" y="5657253"/>
            <a:ext cx="172162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232669"/>
                </a:solidFill>
                <a:effectLst/>
                <a:uLnTx/>
                <a:uFillTx/>
                <a:ea typeface="G마켓 산스 TTF Medium" panose="02000000000000000000" pitchFamily="2" charset="-127"/>
                <a:cs typeface="+mn-cs"/>
              </a:rPr>
              <a:t>시스템 구성도 설계</a:t>
            </a:r>
          </a:p>
        </p:txBody>
      </p:sp>
    </p:spTree>
    <p:extLst>
      <p:ext uri="{BB962C8B-B14F-4D97-AF65-F5344CB8AC3E}">
        <p14:creationId xmlns:p14="http://schemas.microsoft.com/office/powerpoint/2010/main" val="2150012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7822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</a:rPr>
              <a:t>Mock</a:t>
            </a:r>
            <a:r>
              <a:rPr lang="ko-KR" altLang="en-US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</a:rPr>
              <a:t> </a:t>
            </a:r>
            <a:r>
              <a:rPr lang="en-US" altLang="ko-KR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</a:rPr>
              <a:t>up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306173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ea typeface="G마켓 산스 TTF Bold" panose="02000000000000000000" pitchFamily="2" charset="-127"/>
                <a:cs typeface="+mn-cs"/>
              </a:rPr>
              <a:t>프로젝트 진행 계획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7" name="그림 6" descr="구름, 하늘, 타워 블록, 건물이(가) 표시된 사진&#10;&#10;자동 생성된 설명">
            <a:extLst>
              <a:ext uri="{FF2B5EF4-FFF2-40B4-BE49-F238E27FC236}">
                <a16:creationId xmlns:a16="http://schemas.microsoft.com/office/drawing/2014/main" id="{FB70DA5D-D228-29A0-B29E-47492C8E56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35693" y="1752055"/>
            <a:ext cx="6830136" cy="3841952"/>
          </a:xfrm>
          <a:custGeom>
            <a:avLst/>
            <a:gdLst>
              <a:gd name="connsiteX0" fmla="*/ 0 w 5565102"/>
              <a:gd name="connsiteY0" fmla="*/ 0 h 3130370"/>
              <a:gd name="connsiteX1" fmla="*/ 5565102 w 5565102"/>
              <a:gd name="connsiteY1" fmla="*/ 0 h 3130370"/>
              <a:gd name="connsiteX2" fmla="*/ 5565102 w 5565102"/>
              <a:gd name="connsiteY2" fmla="*/ 3130370 h 3130370"/>
              <a:gd name="connsiteX3" fmla="*/ 0 w 5565102"/>
              <a:gd name="connsiteY3" fmla="*/ 3130370 h 3130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5102" h="3130370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pic>
      <p:grpSp>
        <p:nvGrpSpPr>
          <p:cNvPr id="8" name="Group 424">
            <a:extLst>
              <a:ext uri="{FF2B5EF4-FFF2-40B4-BE49-F238E27FC236}">
                <a16:creationId xmlns:a16="http://schemas.microsoft.com/office/drawing/2014/main" id="{E7ED619C-298C-6E27-B4BC-8BF0D335CA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42522" y="1609484"/>
            <a:ext cx="7138357" cy="5683459"/>
            <a:chOff x="1287737" y="1687513"/>
            <a:chExt cx="4857750" cy="386715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9326247-A5EC-7A26-2AF1-4E8B25D47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6187" y="5013326"/>
              <a:ext cx="1758950" cy="541338"/>
            </a:xfrm>
            <a:custGeom>
              <a:avLst/>
              <a:gdLst>
                <a:gd name="T0" fmla="*/ 2147483647 w 468"/>
                <a:gd name="T1" fmla="*/ 1286038642 h 144"/>
                <a:gd name="T2" fmla="*/ 2147483647 w 468"/>
                <a:gd name="T3" fmla="*/ 0 h 144"/>
                <a:gd name="T4" fmla="*/ 2147483647 w 468"/>
                <a:gd name="T5" fmla="*/ 0 h 144"/>
                <a:gd name="T6" fmla="*/ 2147483647 w 468"/>
                <a:gd name="T7" fmla="*/ 0 h 144"/>
                <a:gd name="T8" fmla="*/ 1440839382 w 468"/>
                <a:gd name="T9" fmla="*/ 0 h 144"/>
                <a:gd name="T10" fmla="*/ 1017063978 w 468"/>
                <a:gd name="T11" fmla="*/ 1286038642 h 144"/>
                <a:gd name="T12" fmla="*/ 1087692585 w 468"/>
                <a:gd name="T13" fmla="*/ 2035047432 h 144"/>
                <a:gd name="T14" fmla="*/ 2147483647 w 468"/>
                <a:gd name="T15" fmla="*/ 2035047432 h 144"/>
                <a:gd name="T16" fmla="*/ 2147483647 w 468"/>
                <a:gd name="T17" fmla="*/ 2035047432 h 144"/>
                <a:gd name="T18" fmla="*/ 2147483647 w 468"/>
                <a:gd name="T19" fmla="*/ 2035047432 h 144"/>
                <a:gd name="T20" fmla="*/ 2147483647 w 468"/>
                <a:gd name="T21" fmla="*/ 1286038642 h 1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68" h="144">
                  <a:moveTo>
                    <a:pt x="395" y="91"/>
                  </a:moveTo>
                  <a:cubicBezTo>
                    <a:pt x="367" y="62"/>
                    <a:pt x="366" y="0"/>
                    <a:pt x="366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1" y="62"/>
                    <a:pt x="72" y="91"/>
                  </a:cubicBezTo>
                  <a:cubicBezTo>
                    <a:pt x="44" y="120"/>
                    <a:pt x="0" y="144"/>
                    <a:pt x="77" y="144"/>
                  </a:cubicBezTo>
                  <a:cubicBezTo>
                    <a:pt x="138" y="144"/>
                    <a:pt x="205" y="144"/>
                    <a:pt x="229" y="144"/>
                  </a:cubicBezTo>
                  <a:cubicBezTo>
                    <a:pt x="235" y="144"/>
                    <a:pt x="239" y="144"/>
                    <a:pt x="239" y="144"/>
                  </a:cubicBezTo>
                  <a:cubicBezTo>
                    <a:pt x="263" y="144"/>
                    <a:pt x="329" y="144"/>
                    <a:pt x="391" y="144"/>
                  </a:cubicBezTo>
                  <a:cubicBezTo>
                    <a:pt x="468" y="144"/>
                    <a:pt x="423" y="120"/>
                    <a:pt x="395" y="91"/>
                  </a:cubicBezTo>
                  <a:close/>
                </a:path>
              </a:pathLst>
            </a:custGeom>
            <a:gradFill rotWithShape="1">
              <a:gsLst>
                <a:gs pos="0">
                  <a:srgbClr val="6D6F73"/>
                </a:gs>
                <a:gs pos="19000">
                  <a:srgbClr val="E0E1E2"/>
                </a:gs>
                <a:gs pos="38000">
                  <a:srgbClr val="A7A9AC"/>
                </a:gs>
                <a:gs pos="63000">
                  <a:srgbClr val="6D6F73"/>
                </a:gs>
                <a:gs pos="100000">
                  <a:srgbClr val="A7A9AC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F7878F1-DD03-E40D-AC17-AE55EEB78B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7737" y="1687513"/>
              <a:ext cx="4857750" cy="2905125"/>
            </a:xfrm>
            <a:custGeom>
              <a:avLst/>
              <a:gdLst>
                <a:gd name="T0" fmla="*/ 2147483647 w 1292"/>
                <a:gd name="T1" fmla="*/ 0 h 772"/>
                <a:gd name="T2" fmla="*/ 2147483647 w 1292"/>
                <a:gd name="T3" fmla="*/ 0 h 772"/>
                <a:gd name="T4" fmla="*/ 2147483647 w 1292"/>
                <a:gd name="T5" fmla="*/ 0 h 772"/>
                <a:gd name="T6" fmla="*/ 579602516 w 1292"/>
                <a:gd name="T7" fmla="*/ 0 h 772"/>
                <a:gd name="T8" fmla="*/ 0 w 1292"/>
                <a:gd name="T9" fmla="*/ 509796754 h 772"/>
                <a:gd name="T10" fmla="*/ 0 w 1292"/>
                <a:gd name="T11" fmla="*/ 2147483647 h 772"/>
                <a:gd name="T12" fmla="*/ 2147483647 w 1292"/>
                <a:gd name="T13" fmla="*/ 2147483647 h 772"/>
                <a:gd name="T14" fmla="*/ 2147483647 w 1292"/>
                <a:gd name="T15" fmla="*/ 509796754 h 772"/>
                <a:gd name="T16" fmla="*/ 2147483647 w 1292"/>
                <a:gd name="T17" fmla="*/ 0 h 772"/>
                <a:gd name="T18" fmla="*/ 2147483647 w 1292"/>
                <a:gd name="T19" fmla="*/ 2147483647 h 772"/>
                <a:gd name="T20" fmla="*/ 791651576 w 1292"/>
                <a:gd name="T21" fmla="*/ 2147483647 h 772"/>
                <a:gd name="T22" fmla="*/ 791651576 w 1292"/>
                <a:gd name="T23" fmla="*/ 679731514 h 772"/>
                <a:gd name="T24" fmla="*/ 2147483647 w 1292"/>
                <a:gd name="T25" fmla="*/ 679731514 h 772"/>
                <a:gd name="T26" fmla="*/ 2147483647 w 1292"/>
                <a:gd name="T27" fmla="*/ 2147483647 h 7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2" h="772">
                  <a:moveTo>
                    <a:pt x="1254" y="0"/>
                  </a:moveTo>
                  <a:cubicBezTo>
                    <a:pt x="658" y="0"/>
                    <a:pt x="658" y="0"/>
                    <a:pt x="658" y="0"/>
                  </a:cubicBezTo>
                  <a:cubicBezTo>
                    <a:pt x="637" y="0"/>
                    <a:pt x="637" y="0"/>
                    <a:pt x="63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0" y="15"/>
                    <a:pt x="0" y="36"/>
                  </a:cubicBezTo>
                  <a:cubicBezTo>
                    <a:pt x="0" y="772"/>
                    <a:pt x="0" y="772"/>
                    <a:pt x="0" y="772"/>
                  </a:cubicBezTo>
                  <a:cubicBezTo>
                    <a:pt x="1292" y="772"/>
                    <a:pt x="1292" y="772"/>
                    <a:pt x="1292" y="772"/>
                  </a:cubicBezTo>
                  <a:cubicBezTo>
                    <a:pt x="1292" y="36"/>
                    <a:pt x="1292" y="36"/>
                    <a:pt x="1292" y="36"/>
                  </a:cubicBezTo>
                  <a:cubicBezTo>
                    <a:pt x="1292" y="15"/>
                    <a:pt x="1275" y="0"/>
                    <a:pt x="1254" y="0"/>
                  </a:cubicBezTo>
                  <a:close/>
                  <a:moveTo>
                    <a:pt x="1236" y="716"/>
                  </a:moveTo>
                  <a:cubicBezTo>
                    <a:pt x="56" y="716"/>
                    <a:pt x="56" y="716"/>
                    <a:pt x="56" y="716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1236" y="48"/>
                    <a:pt x="1236" y="48"/>
                    <a:pt x="1236" y="48"/>
                  </a:cubicBezTo>
                  <a:lnTo>
                    <a:pt x="1236" y="71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A0C3227-15B6-0045-F361-C80ED9F1E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37" y="4592638"/>
              <a:ext cx="4857750" cy="420688"/>
            </a:xfrm>
            <a:custGeom>
              <a:avLst/>
              <a:gdLst>
                <a:gd name="T0" fmla="*/ 0 w 1292"/>
                <a:gd name="T1" fmla="*/ 987602641 h 112"/>
                <a:gd name="T2" fmla="*/ 579602516 w 1292"/>
                <a:gd name="T3" fmla="*/ 1580164226 h 112"/>
                <a:gd name="T4" fmla="*/ 2147483647 w 1292"/>
                <a:gd name="T5" fmla="*/ 1580164226 h 112"/>
                <a:gd name="T6" fmla="*/ 2147483647 w 1292"/>
                <a:gd name="T7" fmla="*/ 1580164226 h 112"/>
                <a:gd name="T8" fmla="*/ 2147483647 w 1292"/>
                <a:gd name="T9" fmla="*/ 1580164226 h 112"/>
                <a:gd name="T10" fmla="*/ 2147483647 w 1292"/>
                <a:gd name="T11" fmla="*/ 987602641 h 112"/>
                <a:gd name="T12" fmla="*/ 2147483647 w 1292"/>
                <a:gd name="T13" fmla="*/ 0 h 112"/>
                <a:gd name="T14" fmla="*/ 0 w 1292"/>
                <a:gd name="T15" fmla="*/ 0 h 112"/>
                <a:gd name="T16" fmla="*/ 0 w 1292"/>
                <a:gd name="T17" fmla="*/ 987602641 h 1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92" h="112">
                  <a:moveTo>
                    <a:pt x="0" y="70"/>
                  </a:moveTo>
                  <a:cubicBezTo>
                    <a:pt x="0" y="91"/>
                    <a:pt x="20" y="112"/>
                    <a:pt x="41" y="112"/>
                  </a:cubicBezTo>
                  <a:cubicBezTo>
                    <a:pt x="637" y="112"/>
                    <a:pt x="637" y="112"/>
                    <a:pt x="637" y="112"/>
                  </a:cubicBezTo>
                  <a:cubicBezTo>
                    <a:pt x="658" y="112"/>
                    <a:pt x="658" y="112"/>
                    <a:pt x="658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75" y="112"/>
                    <a:pt x="1292" y="91"/>
                    <a:pt x="1292" y="70"/>
                  </a:cubicBezTo>
                  <a:cubicBezTo>
                    <a:pt x="1292" y="0"/>
                    <a:pt x="1292" y="0"/>
                    <a:pt x="12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adFill rotWithShape="1">
              <a:gsLst>
                <a:gs pos="0">
                  <a:srgbClr val="898A8F"/>
                </a:gs>
                <a:gs pos="100000">
                  <a:srgbClr val="DBDDE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6B136CE-FFEA-47AE-002A-7EE51CB425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063" y="1855694"/>
            <a:ext cx="6569177" cy="39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7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7822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ea typeface="G마켓 산스 TTF Medium" panose="02000000000000000000" pitchFamily="2" charset="-127"/>
                <a:cs typeface="+mn-cs"/>
              </a:rPr>
              <a:t>Mock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ea typeface="G마켓 산스 TTF Medium" panose="02000000000000000000" pitchFamily="2" charset="-127"/>
                <a:cs typeface="+mn-cs"/>
              </a:rPr>
              <a:t>up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306173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ea typeface="G마켓 산스 TTF Bold" panose="02000000000000000000" pitchFamily="2" charset="-127"/>
                <a:cs typeface="+mn-cs"/>
              </a:rPr>
              <a:t>프로젝트 진행 계획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7" name="그림 6" descr="구름, 하늘, 타워 블록, 건물이(가) 표시된 사진&#10;&#10;자동 생성된 설명">
            <a:extLst>
              <a:ext uri="{FF2B5EF4-FFF2-40B4-BE49-F238E27FC236}">
                <a16:creationId xmlns:a16="http://schemas.microsoft.com/office/drawing/2014/main" id="{FB70DA5D-D228-29A0-B29E-47492C8E56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35693" y="1752055"/>
            <a:ext cx="6830136" cy="3841952"/>
          </a:xfrm>
          <a:custGeom>
            <a:avLst/>
            <a:gdLst>
              <a:gd name="connsiteX0" fmla="*/ 0 w 5565102"/>
              <a:gd name="connsiteY0" fmla="*/ 0 h 3130370"/>
              <a:gd name="connsiteX1" fmla="*/ 5565102 w 5565102"/>
              <a:gd name="connsiteY1" fmla="*/ 0 h 3130370"/>
              <a:gd name="connsiteX2" fmla="*/ 5565102 w 5565102"/>
              <a:gd name="connsiteY2" fmla="*/ 3130370 h 3130370"/>
              <a:gd name="connsiteX3" fmla="*/ 0 w 5565102"/>
              <a:gd name="connsiteY3" fmla="*/ 3130370 h 3130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5102" h="3130370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pic>
      <p:grpSp>
        <p:nvGrpSpPr>
          <p:cNvPr id="8" name="Group 424">
            <a:extLst>
              <a:ext uri="{FF2B5EF4-FFF2-40B4-BE49-F238E27FC236}">
                <a16:creationId xmlns:a16="http://schemas.microsoft.com/office/drawing/2014/main" id="{E7ED619C-298C-6E27-B4BC-8BF0D335CA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42522" y="1609484"/>
            <a:ext cx="7138357" cy="5683459"/>
            <a:chOff x="1287737" y="1687513"/>
            <a:chExt cx="4857750" cy="386715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9326247-A5EC-7A26-2AF1-4E8B25D47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6187" y="5013326"/>
              <a:ext cx="1758950" cy="541338"/>
            </a:xfrm>
            <a:custGeom>
              <a:avLst/>
              <a:gdLst>
                <a:gd name="T0" fmla="*/ 2147483647 w 468"/>
                <a:gd name="T1" fmla="*/ 1286038642 h 144"/>
                <a:gd name="T2" fmla="*/ 2147483647 w 468"/>
                <a:gd name="T3" fmla="*/ 0 h 144"/>
                <a:gd name="T4" fmla="*/ 2147483647 w 468"/>
                <a:gd name="T5" fmla="*/ 0 h 144"/>
                <a:gd name="T6" fmla="*/ 2147483647 w 468"/>
                <a:gd name="T7" fmla="*/ 0 h 144"/>
                <a:gd name="T8" fmla="*/ 1440839382 w 468"/>
                <a:gd name="T9" fmla="*/ 0 h 144"/>
                <a:gd name="T10" fmla="*/ 1017063978 w 468"/>
                <a:gd name="T11" fmla="*/ 1286038642 h 144"/>
                <a:gd name="T12" fmla="*/ 1087692585 w 468"/>
                <a:gd name="T13" fmla="*/ 2035047432 h 144"/>
                <a:gd name="T14" fmla="*/ 2147483647 w 468"/>
                <a:gd name="T15" fmla="*/ 2035047432 h 144"/>
                <a:gd name="T16" fmla="*/ 2147483647 w 468"/>
                <a:gd name="T17" fmla="*/ 2035047432 h 144"/>
                <a:gd name="T18" fmla="*/ 2147483647 w 468"/>
                <a:gd name="T19" fmla="*/ 2035047432 h 144"/>
                <a:gd name="T20" fmla="*/ 2147483647 w 468"/>
                <a:gd name="T21" fmla="*/ 1286038642 h 1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68" h="144">
                  <a:moveTo>
                    <a:pt x="395" y="91"/>
                  </a:moveTo>
                  <a:cubicBezTo>
                    <a:pt x="367" y="62"/>
                    <a:pt x="366" y="0"/>
                    <a:pt x="366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1" y="62"/>
                    <a:pt x="72" y="91"/>
                  </a:cubicBezTo>
                  <a:cubicBezTo>
                    <a:pt x="44" y="120"/>
                    <a:pt x="0" y="144"/>
                    <a:pt x="77" y="144"/>
                  </a:cubicBezTo>
                  <a:cubicBezTo>
                    <a:pt x="138" y="144"/>
                    <a:pt x="205" y="144"/>
                    <a:pt x="229" y="144"/>
                  </a:cubicBezTo>
                  <a:cubicBezTo>
                    <a:pt x="235" y="144"/>
                    <a:pt x="239" y="144"/>
                    <a:pt x="239" y="144"/>
                  </a:cubicBezTo>
                  <a:cubicBezTo>
                    <a:pt x="263" y="144"/>
                    <a:pt x="329" y="144"/>
                    <a:pt x="391" y="144"/>
                  </a:cubicBezTo>
                  <a:cubicBezTo>
                    <a:pt x="468" y="144"/>
                    <a:pt x="423" y="120"/>
                    <a:pt x="395" y="91"/>
                  </a:cubicBezTo>
                  <a:close/>
                </a:path>
              </a:pathLst>
            </a:custGeom>
            <a:gradFill rotWithShape="1">
              <a:gsLst>
                <a:gs pos="0">
                  <a:srgbClr val="6D6F73"/>
                </a:gs>
                <a:gs pos="19000">
                  <a:srgbClr val="E0E1E2"/>
                </a:gs>
                <a:gs pos="38000">
                  <a:srgbClr val="A7A9AC"/>
                </a:gs>
                <a:gs pos="63000">
                  <a:srgbClr val="6D6F73"/>
                </a:gs>
                <a:gs pos="100000">
                  <a:srgbClr val="A7A9AC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F7878F1-DD03-E40D-AC17-AE55EEB78B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7737" y="1687513"/>
              <a:ext cx="4857750" cy="2905125"/>
            </a:xfrm>
            <a:custGeom>
              <a:avLst/>
              <a:gdLst>
                <a:gd name="T0" fmla="*/ 2147483647 w 1292"/>
                <a:gd name="T1" fmla="*/ 0 h 772"/>
                <a:gd name="T2" fmla="*/ 2147483647 w 1292"/>
                <a:gd name="T3" fmla="*/ 0 h 772"/>
                <a:gd name="T4" fmla="*/ 2147483647 w 1292"/>
                <a:gd name="T5" fmla="*/ 0 h 772"/>
                <a:gd name="T6" fmla="*/ 579602516 w 1292"/>
                <a:gd name="T7" fmla="*/ 0 h 772"/>
                <a:gd name="T8" fmla="*/ 0 w 1292"/>
                <a:gd name="T9" fmla="*/ 509796754 h 772"/>
                <a:gd name="T10" fmla="*/ 0 w 1292"/>
                <a:gd name="T11" fmla="*/ 2147483647 h 772"/>
                <a:gd name="T12" fmla="*/ 2147483647 w 1292"/>
                <a:gd name="T13" fmla="*/ 2147483647 h 772"/>
                <a:gd name="T14" fmla="*/ 2147483647 w 1292"/>
                <a:gd name="T15" fmla="*/ 509796754 h 772"/>
                <a:gd name="T16" fmla="*/ 2147483647 w 1292"/>
                <a:gd name="T17" fmla="*/ 0 h 772"/>
                <a:gd name="T18" fmla="*/ 2147483647 w 1292"/>
                <a:gd name="T19" fmla="*/ 2147483647 h 772"/>
                <a:gd name="T20" fmla="*/ 791651576 w 1292"/>
                <a:gd name="T21" fmla="*/ 2147483647 h 772"/>
                <a:gd name="T22" fmla="*/ 791651576 w 1292"/>
                <a:gd name="T23" fmla="*/ 679731514 h 772"/>
                <a:gd name="T24" fmla="*/ 2147483647 w 1292"/>
                <a:gd name="T25" fmla="*/ 679731514 h 772"/>
                <a:gd name="T26" fmla="*/ 2147483647 w 1292"/>
                <a:gd name="T27" fmla="*/ 2147483647 h 7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2" h="772">
                  <a:moveTo>
                    <a:pt x="1254" y="0"/>
                  </a:moveTo>
                  <a:cubicBezTo>
                    <a:pt x="658" y="0"/>
                    <a:pt x="658" y="0"/>
                    <a:pt x="658" y="0"/>
                  </a:cubicBezTo>
                  <a:cubicBezTo>
                    <a:pt x="637" y="0"/>
                    <a:pt x="637" y="0"/>
                    <a:pt x="63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0" y="15"/>
                    <a:pt x="0" y="36"/>
                  </a:cubicBezTo>
                  <a:cubicBezTo>
                    <a:pt x="0" y="772"/>
                    <a:pt x="0" y="772"/>
                    <a:pt x="0" y="772"/>
                  </a:cubicBezTo>
                  <a:cubicBezTo>
                    <a:pt x="1292" y="772"/>
                    <a:pt x="1292" y="772"/>
                    <a:pt x="1292" y="772"/>
                  </a:cubicBezTo>
                  <a:cubicBezTo>
                    <a:pt x="1292" y="36"/>
                    <a:pt x="1292" y="36"/>
                    <a:pt x="1292" y="36"/>
                  </a:cubicBezTo>
                  <a:cubicBezTo>
                    <a:pt x="1292" y="15"/>
                    <a:pt x="1275" y="0"/>
                    <a:pt x="1254" y="0"/>
                  </a:cubicBezTo>
                  <a:close/>
                  <a:moveTo>
                    <a:pt x="1236" y="716"/>
                  </a:moveTo>
                  <a:cubicBezTo>
                    <a:pt x="56" y="716"/>
                    <a:pt x="56" y="716"/>
                    <a:pt x="56" y="716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1236" y="48"/>
                    <a:pt x="1236" y="48"/>
                    <a:pt x="1236" y="48"/>
                  </a:cubicBezTo>
                  <a:lnTo>
                    <a:pt x="1236" y="71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A0C3227-15B6-0045-F361-C80ED9F1E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37" y="4592638"/>
              <a:ext cx="4857750" cy="420688"/>
            </a:xfrm>
            <a:custGeom>
              <a:avLst/>
              <a:gdLst>
                <a:gd name="T0" fmla="*/ 0 w 1292"/>
                <a:gd name="T1" fmla="*/ 987602641 h 112"/>
                <a:gd name="T2" fmla="*/ 579602516 w 1292"/>
                <a:gd name="T3" fmla="*/ 1580164226 h 112"/>
                <a:gd name="T4" fmla="*/ 2147483647 w 1292"/>
                <a:gd name="T5" fmla="*/ 1580164226 h 112"/>
                <a:gd name="T6" fmla="*/ 2147483647 w 1292"/>
                <a:gd name="T7" fmla="*/ 1580164226 h 112"/>
                <a:gd name="T8" fmla="*/ 2147483647 w 1292"/>
                <a:gd name="T9" fmla="*/ 1580164226 h 112"/>
                <a:gd name="T10" fmla="*/ 2147483647 w 1292"/>
                <a:gd name="T11" fmla="*/ 987602641 h 112"/>
                <a:gd name="T12" fmla="*/ 2147483647 w 1292"/>
                <a:gd name="T13" fmla="*/ 0 h 112"/>
                <a:gd name="T14" fmla="*/ 0 w 1292"/>
                <a:gd name="T15" fmla="*/ 0 h 112"/>
                <a:gd name="T16" fmla="*/ 0 w 1292"/>
                <a:gd name="T17" fmla="*/ 987602641 h 1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92" h="112">
                  <a:moveTo>
                    <a:pt x="0" y="70"/>
                  </a:moveTo>
                  <a:cubicBezTo>
                    <a:pt x="0" y="91"/>
                    <a:pt x="20" y="112"/>
                    <a:pt x="41" y="112"/>
                  </a:cubicBezTo>
                  <a:cubicBezTo>
                    <a:pt x="637" y="112"/>
                    <a:pt x="637" y="112"/>
                    <a:pt x="637" y="112"/>
                  </a:cubicBezTo>
                  <a:cubicBezTo>
                    <a:pt x="658" y="112"/>
                    <a:pt x="658" y="112"/>
                    <a:pt x="658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75" y="112"/>
                    <a:pt x="1292" y="91"/>
                    <a:pt x="1292" y="70"/>
                  </a:cubicBezTo>
                  <a:cubicBezTo>
                    <a:pt x="1292" y="0"/>
                    <a:pt x="1292" y="0"/>
                    <a:pt x="12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adFill rotWithShape="1">
              <a:gsLst>
                <a:gs pos="0">
                  <a:srgbClr val="898A8F"/>
                </a:gs>
                <a:gs pos="100000">
                  <a:srgbClr val="DBDDE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56D1FEA-D5DD-1F15-F925-AAC25CEA4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880" y="1884680"/>
            <a:ext cx="6532880" cy="387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0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7822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ea typeface="G마켓 산스 TTF Medium" panose="02000000000000000000" pitchFamily="2" charset="-127"/>
                <a:cs typeface="+mn-cs"/>
              </a:rPr>
              <a:t>Mock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ea typeface="G마켓 산스 TTF Medium" panose="02000000000000000000" pitchFamily="2" charset="-127"/>
                <a:cs typeface="+mn-cs"/>
              </a:rPr>
              <a:t>up</a:t>
            </a:r>
            <a:endParaRPr kumimoji="0" lang="ko-KR" altLang="en-US" sz="16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0583F2"/>
              </a:solidFill>
              <a:effectLst/>
              <a:uLnTx/>
              <a:uFillTx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306173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ea typeface="G마켓 산스 TTF Bold" panose="02000000000000000000" pitchFamily="2" charset="-127"/>
                <a:cs typeface="+mn-cs"/>
              </a:rPr>
              <a:t>프로젝트 진행 계획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7" name="그림 6" descr="구름, 하늘, 타워 블록, 건물이(가) 표시된 사진&#10;&#10;자동 생성된 설명">
            <a:extLst>
              <a:ext uri="{FF2B5EF4-FFF2-40B4-BE49-F238E27FC236}">
                <a16:creationId xmlns:a16="http://schemas.microsoft.com/office/drawing/2014/main" id="{FB70DA5D-D228-29A0-B29E-47492C8E56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35693" y="1752055"/>
            <a:ext cx="6830136" cy="3841952"/>
          </a:xfrm>
          <a:custGeom>
            <a:avLst/>
            <a:gdLst>
              <a:gd name="connsiteX0" fmla="*/ 0 w 5565102"/>
              <a:gd name="connsiteY0" fmla="*/ 0 h 3130370"/>
              <a:gd name="connsiteX1" fmla="*/ 5565102 w 5565102"/>
              <a:gd name="connsiteY1" fmla="*/ 0 h 3130370"/>
              <a:gd name="connsiteX2" fmla="*/ 5565102 w 5565102"/>
              <a:gd name="connsiteY2" fmla="*/ 3130370 h 3130370"/>
              <a:gd name="connsiteX3" fmla="*/ 0 w 5565102"/>
              <a:gd name="connsiteY3" fmla="*/ 3130370 h 3130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5102" h="3130370">
                <a:moveTo>
                  <a:pt x="0" y="0"/>
                </a:moveTo>
                <a:lnTo>
                  <a:pt x="5565102" y="0"/>
                </a:lnTo>
                <a:lnTo>
                  <a:pt x="5565102" y="3130370"/>
                </a:lnTo>
                <a:lnTo>
                  <a:pt x="0" y="3130370"/>
                </a:lnTo>
                <a:close/>
              </a:path>
            </a:pathLst>
          </a:custGeom>
        </p:spPr>
      </p:pic>
      <p:grpSp>
        <p:nvGrpSpPr>
          <p:cNvPr id="8" name="Group 424">
            <a:extLst>
              <a:ext uri="{FF2B5EF4-FFF2-40B4-BE49-F238E27FC236}">
                <a16:creationId xmlns:a16="http://schemas.microsoft.com/office/drawing/2014/main" id="{E7ED619C-298C-6E27-B4BC-8BF0D335CA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42522" y="1609484"/>
            <a:ext cx="7138357" cy="5683459"/>
            <a:chOff x="1287737" y="1687513"/>
            <a:chExt cx="4857750" cy="3867151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9326247-A5EC-7A26-2AF1-4E8B25D47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6187" y="5013326"/>
              <a:ext cx="1758950" cy="541338"/>
            </a:xfrm>
            <a:custGeom>
              <a:avLst/>
              <a:gdLst>
                <a:gd name="T0" fmla="*/ 2147483647 w 468"/>
                <a:gd name="T1" fmla="*/ 1286038642 h 144"/>
                <a:gd name="T2" fmla="*/ 2147483647 w 468"/>
                <a:gd name="T3" fmla="*/ 0 h 144"/>
                <a:gd name="T4" fmla="*/ 2147483647 w 468"/>
                <a:gd name="T5" fmla="*/ 0 h 144"/>
                <a:gd name="T6" fmla="*/ 2147483647 w 468"/>
                <a:gd name="T7" fmla="*/ 0 h 144"/>
                <a:gd name="T8" fmla="*/ 1440839382 w 468"/>
                <a:gd name="T9" fmla="*/ 0 h 144"/>
                <a:gd name="T10" fmla="*/ 1017063978 w 468"/>
                <a:gd name="T11" fmla="*/ 1286038642 h 144"/>
                <a:gd name="T12" fmla="*/ 1087692585 w 468"/>
                <a:gd name="T13" fmla="*/ 2035047432 h 144"/>
                <a:gd name="T14" fmla="*/ 2147483647 w 468"/>
                <a:gd name="T15" fmla="*/ 2035047432 h 144"/>
                <a:gd name="T16" fmla="*/ 2147483647 w 468"/>
                <a:gd name="T17" fmla="*/ 2035047432 h 144"/>
                <a:gd name="T18" fmla="*/ 2147483647 w 468"/>
                <a:gd name="T19" fmla="*/ 2035047432 h 144"/>
                <a:gd name="T20" fmla="*/ 2147483647 w 468"/>
                <a:gd name="T21" fmla="*/ 1286038642 h 1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68" h="144">
                  <a:moveTo>
                    <a:pt x="395" y="91"/>
                  </a:moveTo>
                  <a:cubicBezTo>
                    <a:pt x="367" y="62"/>
                    <a:pt x="366" y="0"/>
                    <a:pt x="366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1" y="62"/>
                    <a:pt x="72" y="91"/>
                  </a:cubicBezTo>
                  <a:cubicBezTo>
                    <a:pt x="44" y="120"/>
                    <a:pt x="0" y="144"/>
                    <a:pt x="77" y="144"/>
                  </a:cubicBezTo>
                  <a:cubicBezTo>
                    <a:pt x="138" y="144"/>
                    <a:pt x="205" y="144"/>
                    <a:pt x="229" y="144"/>
                  </a:cubicBezTo>
                  <a:cubicBezTo>
                    <a:pt x="235" y="144"/>
                    <a:pt x="239" y="144"/>
                    <a:pt x="239" y="144"/>
                  </a:cubicBezTo>
                  <a:cubicBezTo>
                    <a:pt x="263" y="144"/>
                    <a:pt x="329" y="144"/>
                    <a:pt x="391" y="144"/>
                  </a:cubicBezTo>
                  <a:cubicBezTo>
                    <a:pt x="468" y="144"/>
                    <a:pt x="423" y="120"/>
                    <a:pt x="395" y="91"/>
                  </a:cubicBezTo>
                  <a:close/>
                </a:path>
              </a:pathLst>
            </a:custGeom>
            <a:gradFill rotWithShape="1">
              <a:gsLst>
                <a:gs pos="0">
                  <a:srgbClr val="6D6F73"/>
                </a:gs>
                <a:gs pos="19000">
                  <a:srgbClr val="E0E1E2"/>
                </a:gs>
                <a:gs pos="38000">
                  <a:srgbClr val="A7A9AC"/>
                </a:gs>
                <a:gs pos="63000">
                  <a:srgbClr val="6D6F73"/>
                </a:gs>
                <a:gs pos="100000">
                  <a:srgbClr val="A7A9AC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F7878F1-DD03-E40D-AC17-AE55EEB78B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7737" y="1687513"/>
              <a:ext cx="4857750" cy="2905125"/>
            </a:xfrm>
            <a:custGeom>
              <a:avLst/>
              <a:gdLst>
                <a:gd name="T0" fmla="*/ 2147483647 w 1292"/>
                <a:gd name="T1" fmla="*/ 0 h 772"/>
                <a:gd name="T2" fmla="*/ 2147483647 w 1292"/>
                <a:gd name="T3" fmla="*/ 0 h 772"/>
                <a:gd name="T4" fmla="*/ 2147483647 w 1292"/>
                <a:gd name="T5" fmla="*/ 0 h 772"/>
                <a:gd name="T6" fmla="*/ 579602516 w 1292"/>
                <a:gd name="T7" fmla="*/ 0 h 772"/>
                <a:gd name="T8" fmla="*/ 0 w 1292"/>
                <a:gd name="T9" fmla="*/ 509796754 h 772"/>
                <a:gd name="T10" fmla="*/ 0 w 1292"/>
                <a:gd name="T11" fmla="*/ 2147483647 h 772"/>
                <a:gd name="T12" fmla="*/ 2147483647 w 1292"/>
                <a:gd name="T13" fmla="*/ 2147483647 h 772"/>
                <a:gd name="T14" fmla="*/ 2147483647 w 1292"/>
                <a:gd name="T15" fmla="*/ 509796754 h 772"/>
                <a:gd name="T16" fmla="*/ 2147483647 w 1292"/>
                <a:gd name="T17" fmla="*/ 0 h 772"/>
                <a:gd name="T18" fmla="*/ 2147483647 w 1292"/>
                <a:gd name="T19" fmla="*/ 2147483647 h 772"/>
                <a:gd name="T20" fmla="*/ 791651576 w 1292"/>
                <a:gd name="T21" fmla="*/ 2147483647 h 772"/>
                <a:gd name="T22" fmla="*/ 791651576 w 1292"/>
                <a:gd name="T23" fmla="*/ 679731514 h 772"/>
                <a:gd name="T24" fmla="*/ 2147483647 w 1292"/>
                <a:gd name="T25" fmla="*/ 679731514 h 772"/>
                <a:gd name="T26" fmla="*/ 2147483647 w 1292"/>
                <a:gd name="T27" fmla="*/ 2147483647 h 7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2" h="772">
                  <a:moveTo>
                    <a:pt x="1254" y="0"/>
                  </a:moveTo>
                  <a:cubicBezTo>
                    <a:pt x="658" y="0"/>
                    <a:pt x="658" y="0"/>
                    <a:pt x="658" y="0"/>
                  </a:cubicBezTo>
                  <a:cubicBezTo>
                    <a:pt x="637" y="0"/>
                    <a:pt x="637" y="0"/>
                    <a:pt x="63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0" y="15"/>
                    <a:pt x="0" y="36"/>
                  </a:cubicBezTo>
                  <a:cubicBezTo>
                    <a:pt x="0" y="772"/>
                    <a:pt x="0" y="772"/>
                    <a:pt x="0" y="772"/>
                  </a:cubicBezTo>
                  <a:cubicBezTo>
                    <a:pt x="1292" y="772"/>
                    <a:pt x="1292" y="772"/>
                    <a:pt x="1292" y="772"/>
                  </a:cubicBezTo>
                  <a:cubicBezTo>
                    <a:pt x="1292" y="36"/>
                    <a:pt x="1292" y="36"/>
                    <a:pt x="1292" y="36"/>
                  </a:cubicBezTo>
                  <a:cubicBezTo>
                    <a:pt x="1292" y="15"/>
                    <a:pt x="1275" y="0"/>
                    <a:pt x="1254" y="0"/>
                  </a:cubicBezTo>
                  <a:close/>
                  <a:moveTo>
                    <a:pt x="1236" y="716"/>
                  </a:moveTo>
                  <a:cubicBezTo>
                    <a:pt x="56" y="716"/>
                    <a:pt x="56" y="716"/>
                    <a:pt x="56" y="716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1236" y="48"/>
                    <a:pt x="1236" y="48"/>
                    <a:pt x="1236" y="48"/>
                  </a:cubicBezTo>
                  <a:lnTo>
                    <a:pt x="1236" y="71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A0C3227-15B6-0045-F361-C80ED9F1E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37" y="4592638"/>
              <a:ext cx="4857750" cy="420688"/>
            </a:xfrm>
            <a:custGeom>
              <a:avLst/>
              <a:gdLst>
                <a:gd name="T0" fmla="*/ 0 w 1292"/>
                <a:gd name="T1" fmla="*/ 987602641 h 112"/>
                <a:gd name="T2" fmla="*/ 579602516 w 1292"/>
                <a:gd name="T3" fmla="*/ 1580164226 h 112"/>
                <a:gd name="T4" fmla="*/ 2147483647 w 1292"/>
                <a:gd name="T5" fmla="*/ 1580164226 h 112"/>
                <a:gd name="T6" fmla="*/ 2147483647 w 1292"/>
                <a:gd name="T7" fmla="*/ 1580164226 h 112"/>
                <a:gd name="T8" fmla="*/ 2147483647 w 1292"/>
                <a:gd name="T9" fmla="*/ 1580164226 h 112"/>
                <a:gd name="T10" fmla="*/ 2147483647 w 1292"/>
                <a:gd name="T11" fmla="*/ 987602641 h 112"/>
                <a:gd name="T12" fmla="*/ 2147483647 w 1292"/>
                <a:gd name="T13" fmla="*/ 0 h 112"/>
                <a:gd name="T14" fmla="*/ 0 w 1292"/>
                <a:gd name="T15" fmla="*/ 0 h 112"/>
                <a:gd name="T16" fmla="*/ 0 w 1292"/>
                <a:gd name="T17" fmla="*/ 987602641 h 1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92" h="112">
                  <a:moveTo>
                    <a:pt x="0" y="70"/>
                  </a:moveTo>
                  <a:cubicBezTo>
                    <a:pt x="0" y="91"/>
                    <a:pt x="20" y="112"/>
                    <a:pt x="41" y="112"/>
                  </a:cubicBezTo>
                  <a:cubicBezTo>
                    <a:pt x="637" y="112"/>
                    <a:pt x="637" y="112"/>
                    <a:pt x="637" y="112"/>
                  </a:cubicBezTo>
                  <a:cubicBezTo>
                    <a:pt x="658" y="112"/>
                    <a:pt x="658" y="112"/>
                    <a:pt x="658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75" y="112"/>
                    <a:pt x="1292" y="91"/>
                    <a:pt x="1292" y="70"/>
                  </a:cubicBezTo>
                  <a:cubicBezTo>
                    <a:pt x="1292" y="0"/>
                    <a:pt x="1292" y="0"/>
                    <a:pt x="12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adFill rotWithShape="1">
              <a:gsLst>
                <a:gs pos="0">
                  <a:srgbClr val="898A8F"/>
                </a:gs>
                <a:gs pos="100000">
                  <a:srgbClr val="DBDDE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Pretendard Medium" panose="02000603000000020004" pitchFamily="50" charset="-127"/>
                <a:ea typeface="+mn-ea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56D1FEA-D5DD-1F15-F925-AAC25CEA4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880" y="1884680"/>
            <a:ext cx="6532880" cy="38779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8424D4-930E-4EA8-F81F-96EC65A6F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35" y="1884680"/>
            <a:ext cx="6532879" cy="387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31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3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spc="-50" dirty="0">
            <a:ln>
              <a:solidFill>
                <a:schemeClr val="accent1">
                  <a:alpha val="0"/>
                </a:schemeClr>
              </a:solidFill>
            </a:ln>
            <a:solidFill>
              <a:schemeClr val="accent3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f8b04b1-2182-4f7d-b6e2-c184ae7aedc5">
      <Terms xmlns="http://schemas.microsoft.com/office/infopath/2007/PartnerControls"/>
    </lcf76f155ced4ddcb4097134ff3c332f>
    <TaxCatchAll xmlns="a284b5e2-a014-447d-bef5-fb0af5b3093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919864610C2B54F8DD4AFFAA1623265" ma:contentTypeVersion="13" ma:contentTypeDescription="새 문서를 만듭니다." ma:contentTypeScope="" ma:versionID="7c417d600bababb6d83271b5daecdf78">
  <xsd:schema xmlns:xsd="http://www.w3.org/2001/XMLSchema" xmlns:xs="http://www.w3.org/2001/XMLSchema" xmlns:p="http://schemas.microsoft.com/office/2006/metadata/properties" xmlns:ns2="6f8b04b1-2182-4f7d-b6e2-c184ae7aedc5" xmlns:ns3="a284b5e2-a014-447d-bef5-fb0af5b3093c" targetNamespace="http://schemas.microsoft.com/office/2006/metadata/properties" ma:root="true" ma:fieldsID="dc2ea8abdf765ff6c289a134eb4edd4f" ns2:_="" ns3:_="">
    <xsd:import namespace="6f8b04b1-2182-4f7d-b6e2-c184ae7aedc5"/>
    <xsd:import namespace="a284b5e2-a014-447d-bef5-fb0af5b309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b04b1-2182-4f7d-b6e2-c184ae7aed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65b57115-79e1-4167-a855-12fb57de07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84b5e2-a014-447d-bef5-fb0af5b3093c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e51992a4-bb2e-4226-9593-a15e9231b038}" ma:internalName="TaxCatchAll" ma:showField="CatchAllData" ma:web="a284b5e2-a014-447d-bef5-fb0af5b309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146E94-A28F-4E9F-84EC-F851AA7B1F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C632E8-7884-48CF-A11B-23E288634B82}">
  <ds:schemaRefs>
    <ds:schemaRef ds:uri="6f8b04b1-2182-4f7d-b6e2-c184ae7aedc5"/>
    <ds:schemaRef ds:uri="a284b5e2-a014-447d-bef5-fb0af5b3093c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31D0E46-D28C-4909-812E-2E6C29A906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8b04b1-2182-4f7d-b6e2-c184ae7aedc5"/>
    <ds:schemaRef ds:uri="a284b5e2-a014-447d-bef5-fb0af5b309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1005</Words>
  <Application>Microsoft Office PowerPoint</Application>
  <PresentationFormat>와이드스크린</PresentationFormat>
  <Paragraphs>345</Paragraphs>
  <Slides>24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G마켓 산스 TTF Bold</vt:lpstr>
      <vt:lpstr>G마켓 산스 TTF Medium</vt:lpstr>
      <vt:lpstr>Pretendard</vt:lpstr>
      <vt:lpstr>Pretendard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미스터피피티</dc:creator>
  <cp:lastModifiedBy>SSAFY</cp:lastModifiedBy>
  <cp:revision>5</cp:revision>
  <dcterms:created xsi:type="dcterms:W3CDTF">2022-10-14T06:11:04Z</dcterms:created>
  <dcterms:modified xsi:type="dcterms:W3CDTF">2024-05-24T00:11:58Z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0x0101009919864610C2B54F8DD4AFFAA1623265</vt:lpwstr>
  </property>
  <property fmtid="{D5CDD505-2E9C-101B-9397-08002B2CF9AE}" pid="3" name="MediaServiceImageTags">
    <vt:lpwstr/>
  </property>
</Properties>
</file>